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64" r:id="rId2"/>
    <p:sldId id="265" r:id="rId3"/>
    <p:sldId id="275" r:id="rId4"/>
    <p:sldId id="299" r:id="rId5"/>
    <p:sldId id="310" r:id="rId6"/>
    <p:sldId id="294" r:id="rId7"/>
    <p:sldId id="301" r:id="rId8"/>
    <p:sldId id="262" r:id="rId9"/>
    <p:sldId id="257" r:id="rId10"/>
    <p:sldId id="302" r:id="rId11"/>
    <p:sldId id="303" r:id="rId12"/>
    <p:sldId id="305" r:id="rId13"/>
    <p:sldId id="263" r:id="rId14"/>
    <p:sldId id="260" r:id="rId15"/>
    <p:sldId id="304" r:id="rId16"/>
    <p:sldId id="266" r:id="rId17"/>
    <p:sldId id="298" r:id="rId18"/>
    <p:sldId id="277" r:id="rId19"/>
    <p:sldId id="268" r:id="rId20"/>
    <p:sldId id="272" r:id="rId21"/>
    <p:sldId id="308" r:id="rId22"/>
    <p:sldId id="309" r:id="rId23"/>
    <p:sldId id="276" r:id="rId24"/>
    <p:sldId id="274" r:id="rId25"/>
    <p:sldId id="306" r:id="rId26"/>
    <p:sldId id="273" r:id="rId27"/>
    <p:sldId id="307" r:id="rId28"/>
    <p:sldId id="278" r:id="rId29"/>
    <p:sldId id="279" r:id="rId30"/>
    <p:sldId id="281" r:id="rId31"/>
    <p:sldId id="282" r:id="rId32"/>
    <p:sldId id="312" r:id="rId33"/>
    <p:sldId id="280" r:id="rId34"/>
    <p:sldId id="289" r:id="rId35"/>
    <p:sldId id="293" r:id="rId36"/>
    <p:sldId id="283" r:id="rId37"/>
    <p:sldId id="284" r:id="rId38"/>
    <p:sldId id="285" r:id="rId39"/>
    <p:sldId id="286" r:id="rId40"/>
    <p:sldId id="291" r:id="rId41"/>
    <p:sldId id="271" r:id="rId42"/>
    <p:sldId id="270" r:id="rId43"/>
    <p:sldId id="259" r:id="rId44"/>
    <p:sldId id="258" r:id="rId45"/>
    <p:sldId id="311"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3736"/>
    <a:srgbClr val="185435"/>
    <a:srgbClr val="005A00"/>
    <a:srgbClr val="006600"/>
    <a:srgbClr val="003E00"/>
    <a:srgbClr val="003300"/>
    <a:srgbClr val="0066CC"/>
    <a:srgbClr val="FFFFFF"/>
    <a:srgbClr val="DCC5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1" autoAdjust="0"/>
    <p:restoredTop sz="94660"/>
  </p:normalViewPr>
  <p:slideViewPr>
    <p:cSldViewPr snapToGrid="0">
      <p:cViewPr varScale="1">
        <p:scale>
          <a:sx n="113" d="100"/>
          <a:sy n="113" d="100"/>
        </p:scale>
        <p:origin x="33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E0DB2D-9907-432E-BD54-AB2A1B8132FC}" type="datetimeFigureOut">
              <a:rPr lang="en-US" smtClean="0"/>
              <a:t>12/2/2023</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5C84B95A-D477-42DC-BAA4-76B3A4F397B2}" type="slidenum">
              <a:rPr lang="en-US" smtClean="0"/>
              <a:t>‹#›</a:t>
            </a:fld>
            <a:endParaRPr lang="en-US"/>
          </a:p>
        </p:txBody>
      </p:sp>
    </p:spTree>
    <p:extLst>
      <p:ext uri="{BB962C8B-B14F-4D97-AF65-F5344CB8AC3E}">
        <p14:creationId xmlns:p14="http://schemas.microsoft.com/office/powerpoint/2010/main" val="2612700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E0DB2D-9907-432E-BD54-AB2A1B8132FC}" type="datetimeFigureOut">
              <a:rPr lang="en-US" smtClean="0"/>
              <a:t>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84B95A-D477-42DC-BAA4-76B3A4F397B2}" type="slidenum">
              <a:rPr lang="en-US" smtClean="0"/>
              <a:t>‹#›</a:t>
            </a:fld>
            <a:endParaRPr lang="en-US"/>
          </a:p>
        </p:txBody>
      </p:sp>
    </p:spTree>
    <p:extLst>
      <p:ext uri="{BB962C8B-B14F-4D97-AF65-F5344CB8AC3E}">
        <p14:creationId xmlns:p14="http://schemas.microsoft.com/office/powerpoint/2010/main" val="2368218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E0DB2D-9907-432E-BD54-AB2A1B8132FC}" type="datetimeFigureOut">
              <a:rPr lang="en-US" smtClean="0"/>
              <a:t>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84B95A-D477-42DC-BAA4-76B3A4F397B2}" type="slidenum">
              <a:rPr lang="en-US" smtClean="0"/>
              <a:t>‹#›</a:t>
            </a:fld>
            <a:endParaRPr lang="en-US"/>
          </a:p>
        </p:txBody>
      </p:sp>
    </p:spTree>
    <p:extLst>
      <p:ext uri="{BB962C8B-B14F-4D97-AF65-F5344CB8AC3E}">
        <p14:creationId xmlns:p14="http://schemas.microsoft.com/office/powerpoint/2010/main" val="1717546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E0DB2D-9907-432E-BD54-AB2A1B8132FC}" type="datetimeFigureOut">
              <a:rPr lang="en-US" smtClean="0"/>
              <a:t>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84B95A-D477-42DC-BAA4-76B3A4F397B2}" type="slidenum">
              <a:rPr lang="en-US" smtClean="0"/>
              <a:t>‹#›</a:t>
            </a:fld>
            <a:endParaRPr lang="en-US"/>
          </a:p>
        </p:txBody>
      </p:sp>
    </p:spTree>
    <p:extLst>
      <p:ext uri="{BB962C8B-B14F-4D97-AF65-F5344CB8AC3E}">
        <p14:creationId xmlns:p14="http://schemas.microsoft.com/office/powerpoint/2010/main" val="2281182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E0DB2D-9907-432E-BD54-AB2A1B8132FC}" type="datetimeFigureOut">
              <a:rPr lang="en-US" smtClean="0"/>
              <a:t>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84B95A-D477-42DC-BAA4-76B3A4F397B2}" type="slidenum">
              <a:rPr lang="en-US" smtClean="0"/>
              <a:t>‹#›</a:t>
            </a:fld>
            <a:endParaRPr lang="en-US"/>
          </a:p>
        </p:txBody>
      </p:sp>
    </p:spTree>
    <p:extLst>
      <p:ext uri="{BB962C8B-B14F-4D97-AF65-F5344CB8AC3E}">
        <p14:creationId xmlns:p14="http://schemas.microsoft.com/office/powerpoint/2010/main" val="1262195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E0DB2D-9907-432E-BD54-AB2A1B8132FC}" type="datetimeFigureOut">
              <a:rPr lang="en-US" smtClean="0"/>
              <a:t>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84B95A-D477-42DC-BAA4-76B3A4F397B2}" type="slidenum">
              <a:rPr lang="en-US" smtClean="0"/>
              <a:t>‹#›</a:t>
            </a:fld>
            <a:endParaRPr lang="en-US"/>
          </a:p>
        </p:txBody>
      </p:sp>
    </p:spTree>
    <p:extLst>
      <p:ext uri="{BB962C8B-B14F-4D97-AF65-F5344CB8AC3E}">
        <p14:creationId xmlns:p14="http://schemas.microsoft.com/office/powerpoint/2010/main" val="2737078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E0DB2D-9907-432E-BD54-AB2A1B8132FC}" type="datetimeFigureOut">
              <a:rPr lang="en-US" smtClean="0"/>
              <a:t>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84B95A-D477-42DC-BAA4-76B3A4F397B2}" type="slidenum">
              <a:rPr lang="en-US" smtClean="0"/>
              <a:t>‹#›</a:t>
            </a:fld>
            <a:endParaRPr lang="en-US"/>
          </a:p>
        </p:txBody>
      </p:sp>
    </p:spTree>
    <p:extLst>
      <p:ext uri="{BB962C8B-B14F-4D97-AF65-F5344CB8AC3E}">
        <p14:creationId xmlns:p14="http://schemas.microsoft.com/office/powerpoint/2010/main" val="803571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E0DB2D-9907-432E-BD54-AB2A1B8132FC}" type="datetimeFigureOut">
              <a:rPr lang="en-US" smtClean="0"/>
              <a:t>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84B95A-D477-42DC-BAA4-76B3A4F397B2}" type="slidenum">
              <a:rPr lang="en-US" smtClean="0"/>
              <a:t>‹#›</a:t>
            </a:fld>
            <a:endParaRPr lang="en-US"/>
          </a:p>
        </p:txBody>
      </p:sp>
    </p:spTree>
    <p:extLst>
      <p:ext uri="{BB962C8B-B14F-4D97-AF65-F5344CB8AC3E}">
        <p14:creationId xmlns:p14="http://schemas.microsoft.com/office/powerpoint/2010/main" val="1214952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E0DB2D-9907-432E-BD54-AB2A1B8132FC}" type="datetimeFigureOut">
              <a:rPr lang="en-US" smtClean="0"/>
              <a:t>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84B95A-D477-42DC-BAA4-76B3A4F397B2}" type="slidenum">
              <a:rPr lang="en-US" smtClean="0"/>
              <a:t>‹#›</a:t>
            </a:fld>
            <a:endParaRPr lang="en-US"/>
          </a:p>
        </p:txBody>
      </p:sp>
    </p:spTree>
    <p:extLst>
      <p:ext uri="{BB962C8B-B14F-4D97-AF65-F5344CB8AC3E}">
        <p14:creationId xmlns:p14="http://schemas.microsoft.com/office/powerpoint/2010/main" val="1342724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E0DB2D-9907-432E-BD54-AB2A1B8132FC}" type="datetimeFigureOut">
              <a:rPr lang="en-US" smtClean="0"/>
              <a:t>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5C84B95A-D477-42DC-BAA4-76B3A4F397B2}" type="slidenum">
              <a:rPr lang="en-US" smtClean="0"/>
              <a:t>‹#›</a:t>
            </a:fld>
            <a:endParaRPr lang="en-US"/>
          </a:p>
        </p:txBody>
      </p:sp>
    </p:spTree>
    <p:extLst>
      <p:ext uri="{BB962C8B-B14F-4D97-AF65-F5344CB8AC3E}">
        <p14:creationId xmlns:p14="http://schemas.microsoft.com/office/powerpoint/2010/main" val="2632037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E0DB2D-9907-432E-BD54-AB2A1B8132FC}" type="datetimeFigureOut">
              <a:rPr lang="en-US" smtClean="0"/>
              <a:t>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84B95A-D477-42DC-BAA4-76B3A4F397B2}" type="slidenum">
              <a:rPr lang="en-US" smtClean="0"/>
              <a:t>‹#›</a:t>
            </a:fld>
            <a:endParaRPr lang="en-US"/>
          </a:p>
        </p:txBody>
      </p:sp>
    </p:spTree>
    <p:extLst>
      <p:ext uri="{BB962C8B-B14F-4D97-AF65-F5344CB8AC3E}">
        <p14:creationId xmlns:p14="http://schemas.microsoft.com/office/powerpoint/2010/main" val="1111530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E0DB2D-9907-432E-BD54-AB2A1B8132FC}" type="datetimeFigureOut">
              <a:rPr lang="en-US" smtClean="0"/>
              <a:t>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84B95A-D477-42DC-BAA4-76B3A4F397B2}" type="slidenum">
              <a:rPr lang="en-US" smtClean="0"/>
              <a:t>‹#›</a:t>
            </a:fld>
            <a:endParaRPr lang="en-US"/>
          </a:p>
        </p:txBody>
      </p:sp>
    </p:spTree>
    <p:extLst>
      <p:ext uri="{BB962C8B-B14F-4D97-AF65-F5344CB8AC3E}">
        <p14:creationId xmlns:p14="http://schemas.microsoft.com/office/powerpoint/2010/main" val="379651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E0DB2D-9907-432E-BD54-AB2A1B8132FC}" type="datetimeFigureOut">
              <a:rPr lang="en-US" smtClean="0"/>
              <a:t>12/2/2023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84B95A-D477-42DC-BAA4-76B3A4F397B2}" type="slidenum">
              <a:rPr lang="en-US" smtClean="0"/>
              <a:t>‹#›</a:t>
            </a:fld>
            <a:endParaRPr lang="en-US"/>
          </a:p>
        </p:txBody>
      </p:sp>
    </p:spTree>
    <p:extLst>
      <p:ext uri="{BB962C8B-B14F-4D97-AF65-F5344CB8AC3E}">
        <p14:creationId xmlns:p14="http://schemas.microsoft.com/office/powerpoint/2010/main" val="1220189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E0DB2D-9907-432E-BD54-AB2A1B8132FC}" type="datetimeFigureOut">
              <a:rPr lang="en-US" smtClean="0"/>
              <a:t>12/2/2023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84B95A-D477-42DC-BAA4-76B3A4F397B2}" type="slidenum">
              <a:rPr lang="en-US" smtClean="0"/>
              <a:t>‹#›</a:t>
            </a:fld>
            <a:endParaRPr lang="en-US"/>
          </a:p>
        </p:txBody>
      </p:sp>
    </p:spTree>
    <p:extLst>
      <p:ext uri="{BB962C8B-B14F-4D97-AF65-F5344CB8AC3E}">
        <p14:creationId xmlns:p14="http://schemas.microsoft.com/office/powerpoint/2010/main" val="4060782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E0DB2D-9907-432E-BD54-AB2A1B8132FC}" type="datetimeFigureOut">
              <a:rPr lang="en-US" smtClean="0"/>
              <a:t>12/2/2023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84B95A-D477-42DC-BAA4-76B3A4F397B2}" type="slidenum">
              <a:rPr lang="en-US" smtClean="0"/>
              <a:t>‹#›</a:t>
            </a:fld>
            <a:endParaRPr lang="en-US"/>
          </a:p>
        </p:txBody>
      </p:sp>
    </p:spTree>
    <p:extLst>
      <p:ext uri="{BB962C8B-B14F-4D97-AF65-F5344CB8AC3E}">
        <p14:creationId xmlns:p14="http://schemas.microsoft.com/office/powerpoint/2010/main" val="1475793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E0DB2D-9907-432E-BD54-AB2A1B8132FC}" type="datetimeFigureOut">
              <a:rPr lang="en-US" smtClean="0"/>
              <a:t>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84B95A-D477-42DC-BAA4-76B3A4F397B2}" type="slidenum">
              <a:rPr lang="en-US" smtClean="0"/>
              <a:t>‹#›</a:t>
            </a:fld>
            <a:endParaRPr lang="en-US"/>
          </a:p>
        </p:txBody>
      </p:sp>
    </p:spTree>
    <p:extLst>
      <p:ext uri="{BB962C8B-B14F-4D97-AF65-F5344CB8AC3E}">
        <p14:creationId xmlns:p14="http://schemas.microsoft.com/office/powerpoint/2010/main" val="1674845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E0DB2D-9907-432E-BD54-AB2A1B8132FC}" type="datetimeFigureOut">
              <a:rPr lang="en-US" smtClean="0"/>
              <a:t>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84B95A-D477-42DC-BAA4-76B3A4F397B2}" type="slidenum">
              <a:rPr lang="en-US" smtClean="0"/>
              <a:t>‹#›</a:t>
            </a:fld>
            <a:endParaRPr lang="en-US"/>
          </a:p>
        </p:txBody>
      </p:sp>
    </p:spTree>
    <p:extLst>
      <p:ext uri="{BB962C8B-B14F-4D97-AF65-F5344CB8AC3E}">
        <p14:creationId xmlns:p14="http://schemas.microsoft.com/office/powerpoint/2010/main" val="889398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7000">
              <a:schemeClr val="accent5">
                <a:lumMod val="50000"/>
              </a:schemeClr>
            </a:gs>
            <a:gs pos="54000">
              <a:schemeClr val="accent6">
                <a:lumMod val="60000"/>
                <a:lumOff val="40000"/>
              </a:schemeClr>
            </a:gs>
          </a:gsLst>
          <a:lin ang="4200000" scaled="0"/>
          <a:tileRect/>
        </a:gradFill>
        <a:effectLst/>
      </p:bgPr>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BE0DB2D-9907-432E-BD54-AB2A1B8132FC}" type="datetimeFigureOut">
              <a:rPr lang="en-US" smtClean="0"/>
              <a:t>12/2/2023</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C84B95A-D477-42DC-BAA4-76B3A4F397B2}" type="slidenum">
              <a:rPr lang="en-US" smtClean="0"/>
              <a:t>‹#›</a:t>
            </a:fld>
            <a:endParaRPr lang="en-US"/>
          </a:p>
        </p:txBody>
      </p:sp>
    </p:spTree>
    <p:extLst>
      <p:ext uri="{BB962C8B-B14F-4D97-AF65-F5344CB8AC3E}">
        <p14:creationId xmlns:p14="http://schemas.microsoft.com/office/powerpoint/2010/main" val="411200594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www.ornaross.com/"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ww.writersdigest.com/be-inspired/michael-j-seidlinger-on-asking-questions-in-horror" TargetMode="External"/><Relationship Id="rId2" Type="http://schemas.openxmlformats.org/officeDocument/2006/relationships/hyperlink" Target="https://www.writersdigest.com/be-inspired/india-holton-on-unexpected-magic-in-the-drafting-process" TargetMode="External"/><Relationship Id="rId1" Type="http://schemas.openxmlformats.org/officeDocument/2006/relationships/slideLayout" Target="../slideLayouts/slideLayout7.xml"/><Relationship Id="rId6" Type="http://schemas.openxmlformats.org/officeDocument/2006/relationships/hyperlink" Target="https://www.writersdigest.com/be-inspired/kwana-jackson-on-finding-the-right-home-for-your-story" TargetMode="External"/><Relationship Id="rId5" Type="http://schemas.openxmlformats.org/officeDocument/2006/relationships/hyperlink" Target="https://www.writersdigest.com/be-inspired/ron-corbett-on-the-way-characters-can-surprise-us" TargetMode="External"/><Relationship Id="rId4" Type="http://schemas.openxmlformats.org/officeDocument/2006/relationships/hyperlink" Target="https://www.writersdigest.com/be-inspired/daniel-paisner-on-the-pursuit-of-a-creative-life"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1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www.ingramspark.com/" TargetMode="External"/><Relationship Id="rId2" Type="http://schemas.openxmlformats.org/officeDocument/2006/relationships/hyperlink" Target="http://www.kdpamazon.com/" TargetMode="External"/><Relationship Id="rId1" Type="http://schemas.openxmlformats.org/officeDocument/2006/relationships/slideLayout" Target="../slideLayouts/slideLayout7.xml"/><Relationship Id="rId4" Type="http://schemas.openxmlformats.org/officeDocument/2006/relationships/hyperlink" Target="http://www.48hrbooks.com/"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pw.org/" TargetMode="External"/><Relationship Id="rId2" Type="http://schemas.openxmlformats.org/officeDocument/2006/relationships/hyperlink" Target="http://www.writersdigest.com/" TargetMode="External"/><Relationship Id="rId1" Type="http://schemas.openxmlformats.org/officeDocument/2006/relationships/slideLayout" Target="../slideLayouts/slideLayout7.xml"/><Relationship Id="rId4" Type="http://schemas.openxmlformats.org/officeDocument/2006/relationships/hyperlink" Target="http://www.authorspublish.com/"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hyperlink" Target="mailto:author@swcp.com" TargetMode="External"/><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image" Target="../media/image2.jp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jpg"/><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20.jpg"/><Relationship Id="rId9" Type="http://schemas.openxmlformats.org/officeDocument/2006/relationships/image" Target="../media/image25.png"/><Relationship Id="rId14"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1">
                <a:lumMod val="5000"/>
                <a:lumOff val="95000"/>
              </a:schemeClr>
            </a:gs>
            <a:gs pos="0">
              <a:srgbClr val="00B0F0"/>
            </a:gs>
            <a:gs pos="30000">
              <a:schemeClr val="accent6">
                <a:lumMod val="60000"/>
                <a:lumOff val="40000"/>
              </a:schemeClr>
            </a:gs>
          </a:gsLst>
          <a:lin ang="4200000" scaled="0"/>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5D045D-9208-CE0D-13C3-6890570DD785}"/>
              </a:ext>
            </a:extLst>
          </p:cNvPr>
          <p:cNvSpPr txBox="1"/>
          <p:nvPr/>
        </p:nvSpPr>
        <p:spPr>
          <a:xfrm>
            <a:off x="1727200" y="417830"/>
            <a:ext cx="9499600" cy="4555093"/>
          </a:xfrm>
          <a:prstGeom prst="rect">
            <a:avLst/>
          </a:prstGeom>
          <a:noFill/>
        </p:spPr>
        <p:txBody>
          <a:bodyPr wrap="square" rtlCol="0">
            <a:spAutoFit/>
          </a:bodyPr>
          <a:lstStyle/>
          <a:p>
            <a:r>
              <a:rPr lang="en-US" sz="5400" dirty="0">
                <a:latin typeface="Bookman Old Style" panose="02050604050505020204" pitchFamily="18" charset="0"/>
              </a:rPr>
              <a:t>The Story is Done!</a:t>
            </a:r>
          </a:p>
          <a:p>
            <a:r>
              <a:rPr lang="en-US" sz="5400" i="1" dirty="0"/>
              <a:t>     </a:t>
            </a:r>
            <a:r>
              <a:rPr lang="en-US" sz="5400" i="1" dirty="0">
                <a:latin typeface="Candara" panose="020E0502030303020204" pitchFamily="34" charset="0"/>
              </a:rPr>
              <a:t>Now What Do I Do With It?</a:t>
            </a:r>
          </a:p>
          <a:p>
            <a:endParaRPr lang="en-US" sz="2000" i="1" dirty="0">
              <a:latin typeface="Candara" panose="020E0502030303020204" pitchFamily="34" charset="0"/>
            </a:endParaRPr>
          </a:p>
          <a:p>
            <a:pPr algn="ctr"/>
            <a:r>
              <a:rPr lang="en-US" sz="3600" dirty="0">
                <a:solidFill>
                  <a:srgbClr val="00264C"/>
                </a:solidFill>
              </a:rPr>
              <a:t>The Pros and Cons of </a:t>
            </a:r>
          </a:p>
          <a:p>
            <a:pPr algn="ctr"/>
            <a:r>
              <a:rPr lang="en-US" sz="3600" dirty="0">
                <a:solidFill>
                  <a:srgbClr val="00264C"/>
                </a:solidFill>
              </a:rPr>
              <a:t>Traditional Publishing     versus    Self-Publishing</a:t>
            </a:r>
          </a:p>
          <a:p>
            <a:pPr algn="ctr"/>
            <a:r>
              <a:rPr lang="en-US" sz="3600" dirty="0">
                <a:solidFill>
                  <a:srgbClr val="00264C"/>
                </a:solidFill>
              </a:rPr>
              <a:t>And other insights into writing as a profession</a:t>
            </a:r>
          </a:p>
          <a:p>
            <a:endParaRPr lang="en-US" sz="5400" i="1" dirty="0">
              <a:latin typeface="Candara" panose="020E0502030303020204" pitchFamily="34" charset="0"/>
            </a:endParaRPr>
          </a:p>
        </p:txBody>
      </p:sp>
      <p:sp>
        <p:nvSpPr>
          <p:cNvPr id="3" name="TextBox 2">
            <a:extLst>
              <a:ext uri="{FF2B5EF4-FFF2-40B4-BE49-F238E27FC236}">
                <a16:creationId xmlns:a16="http://schemas.microsoft.com/office/drawing/2014/main" id="{C33ED9C5-7B72-3E00-4D9D-B57AA5794292}"/>
              </a:ext>
            </a:extLst>
          </p:cNvPr>
          <p:cNvSpPr txBox="1"/>
          <p:nvPr/>
        </p:nvSpPr>
        <p:spPr>
          <a:xfrm>
            <a:off x="1727200" y="4511258"/>
            <a:ext cx="9499600" cy="1815882"/>
          </a:xfrm>
          <a:prstGeom prst="rect">
            <a:avLst/>
          </a:prstGeom>
          <a:noFill/>
        </p:spPr>
        <p:txBody>
          <a:bodyPr wrap="square" rtlCol="0">
            <a:spAutoFit/>
          </a:bodyPr>
          <a:lstStyle/>
          <a:p>
            <a:r>
              <a:rPr lang="en-US" sz="2800" b="1" dirty="0">
                <a:solidFill>
                  <a:srgbClr val="0000CC"/>
                </a:solidFill>
              </a:rPr>
              <a:t>A presentation by Rose Marie Kern</a:t>
            </a:r>
          </a:p>
          <a:p>
            <a:r>
              <a:rPr lang="en-US" sz="2800" dirty="0">
                <a:solidFill>
                  <a:schemeClr val="accent6">
                    <a:lumMod val="20000"/>
                    <a:lumOff val="80000"/>
                  </a:schemeClr>
                </a:solidFill>
              </a:rPr>
              <a:t>         </a:t>
            </a:r>
            <a:r>
              <a:rPr lang="en-US" sz="2800" b="1" dirty="0">
                <a:solidFill>
                  <a:schemeClr val="accent2">
                    <a:lumMod val="50000"/>
                  </a:schemeClr>
                </a:solidFill>
              </a:rPr>
              <a:t>Sponsored by Rio Rancho  Enchanted Hills Library</a:t>
            </a:r>
          </a:p>
          <a:p>
            <a:endParaRPr lang="en-US" sz="2800" b="1" dirty="0">
              <a:solidFill>
                <a:schemeClr val="accent6">
                  <a:lumMod val="20000"/>
                  <a:lumOff val="80000"/>
                </a:schemeClr>
              </a:solidFill>
            </a:endParaRPr>
          </a:p>
          <a:p>
            <a:r>
              <a:rPr lang="en-US" sz="2800" dirty="0">
                <a:solidFill>
                  <a:schemeClr val="accent6">
                    <a:lumMod val="20000"/>
                    <a:lumOff val="80000"/>
                  </a:schemeClr>
                </a:solidFill>
              </a:rPr>
              <a:t>                                                             </a:t>
            </a:r>
            <a:r>
              <a:rPr lang="en-US" sz="2800" dirty="0">
                <a:solidFill>
                  <a:srgbClr val="0000CC"/>
                </a:solidFill>
              </a:rPr>
              <a:t>December 3, 2023</a:t>
            </a:r>
          </a:p>
        </p:txBody>
      </p:sp>
      <p:pic>
        <p:nvPicPr>
          <p:cNvPr id="5" name="Picture 4">
            <a:extLst>
              <a:ext uri="{FF2B5EF4-FFF2-40B4-BE49-F238E27FC236}">
                <a16:creationId xmlns:a16="http://schemas.microsoft.com/office/drawing/2014/main" id="{EB4A4D6C-154E-D843-12AC-04FEE075B4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8955" y="5488940"/>
            <a:ext cx="2152650" cy="838200"/>
          </a:xfrm>
          <a:prstGeom prst="rect">
            <a:avLst/>
          </a:prstGeom>
        </p:spPr>
      </p:pic>
    </p:spTree>
    <p:extLst>
      <p:ext uri="{BB962C8B-B14F-4D97-AF65-F5344CB8AC3E}">
        <p14:creationId xmlns:p14="http://schemas.microsoft.com/office/powerpoint/2010/main" val="332983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accent6">
                <a:lumMod val="60000"/>
                <a:lumOff val="40000"/>
              </a:schemeClr>
            </a:gs>
          </a:gsLst>
          <a:lin ang="5400000" scaled="0"/>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E248AB-2E31-05D7-2F73-C5FD7539EAE5}"/>
              </a:ext>
            </a:extLst>
          </p:cNvPr>
          <p:cNvSpPr txBox="1"/>
          <p:nvPr/>
        </p:nvSpPr>
        <p:spPr>
          <a:xfrm>
            <a:off x="1764632" y="240631"/>
            <a:ext cx="8398042" cy="1754326"/>
          </a:xfrm>
          <a:prstGeom prst="rect">
            <a:avLst/>
          </a:prstGeom>
          <a:noFill/>
        </p:spPr>
        <p:txBody>
          <a:bodyPr wrap="square" rtlCol="0">
            <a:spAutoFit/>
          </a:bodyPr>
          <a:lstStyle/>
          <a:p>
            <a:pPr algn="l"/>
            <a:r>
              <a:rPr lang="en-US" sz="3600" dirty="0"/>
              <a:t>Publisher</a:t>
            </a:r>
            <a:r>
              <a:rPr lang="en-US" dirty="0"/>
              <a:t> </a:t>
            </a:r>
          </a:p>
          <a:p>
            <a:pPr algn="l"/>
            <a:r>
              <a:rPr lang="en-US" b="0" i="0" dirty="0">
                <a:solidFill>
                  <a:srgbClr val="202124"/>
                </a:solidFill>
                <a:effectLst/>
                <a:latin typeface="Roboto" panose="02000000000000000000" pitchFamily="2" charset="0"/>
              </a:rPr>
              <a:t>a person or company that</a:t>
            </a:r>
            <a:r>
              <a:rPr lang="en-US" b="0" i="0" dirty="0">
                <a:effectLst/>
                <a:latin typeface="Roboto" panose="02000000000000000000" pitchFamily="2" charset="0"/>
              </a:rPr>
              <a:t>  prepares </a:t>
            </a:r>
            <a:r>
              <a:rPr lang="en-US" b="0" i="0" dirty="0">
                <a:solidFill>
                  <a:srgbClr val="202124"/>
                </a:solidFill>
                <a:effectLst/>
                <a:latin typeface="Roboto" panose="02000000000000000000" pitchFamily="2" charset="0"/>
              </a:rPr>
              <a:t>and issues books, journals, music, or other works for sale.</a:t>
            </a:r>
          </a:p>
          <a:p>
            <a:pPr algn="l"/>
            <a:r>
              <a:rPr lang="en-US" b="0" i="0" dirty="0">
                <a:solidFill>
                  <a:srgbClr val="70757A"/>
                </a:solidFill>
                <a:effectLst/>
                <a:latin typeface="Roboto" panose="02000000000000000000" pitchFamily="2" charset="0"/>
              </a:rPr>
              <a:t> </a:t>
            </a:r>
          </a:p>
          <a:p>
            <a:endParaRPr lang="en-US" dirty="0"/>
          </a:p>
        </p:txBody>
      </p:sp>
      <p:sp>
        <p:nvSpPr>
          <p:cNvPr id="4" name="TextBox 3">
            <a:extLst>
              <a:ext uri="{FF2B5EF4-FFF2-40B4-BE49-F238E27FC236}">
                <a16:creationId xmlns:a16="http://schemas.microsoft.com/office/drawing/2014/main" id="{29255224-91DC-8B12-6D65-0FF2F33FAC44}"/>
              </a:ext>
            </a:extLst>
          </p:cNvPr>
          <p:cNvSpPr txBox="1"/>
          <p:nvPr/>
        </p:nvSpPr>
        <p:spPr>
          <a:xfrm>
            <a:off x="1576137" y="1616000"/>
            <a:ext cx="9649326" cy="5062924"/>
          </a:xfrm>
          <a:prstGeom prst="rect">
            <a:avLst/>
          </a:prstGeom>
          <a:noFill/>
        </p:spPr>
        <p:txBody>
          <a:bodyPr wrap="square" rtlCol="0">
            <a:spAutoFit/>
          </a:bodyPr>
          <a:lstStyle/>
          <a:p>
            <a:r>
              <a:rPr lang="en-US" sz="3200" dirty="0">
                <a:solidFill>
                  <a:srgbClr val="0000CC"/>
                </a:solidFill>
                <a:latin typeface="Muli"/>
              </a:rPr>
              <a:t>Hybrid</a:t>
            </a:r>
            <a:r>
              <a:rPr lang="en-US" sz="3200" b="0" i="0" dirty="0">
                <a:solidFill>
                  <a:srgbClr val="0000CC"/>
                </a:solidFill>
                <a:effectLst/>
                <a:latin typeface="Muli"/>
              </a:rPr>
              <a:t> Publishing</a:t>
            </a:r>
          </a:p>
          <a:p>
            <a:r>
              <a:rPr lang="en-US" dirty="0">
                <a:solidFill>
                  <a:srgbClr val="000000"/>
                </a:solidFill>
                <a:latin typeface="Muli"/>
              </a:rPr>
              <a:t>   </a:t>
            </a:r>
          </a:p>
          <a:p>
            <a:pPr marL="342900" indent="-342900">
              <a:buFont typeface="Arial" panose="020B0604020202020204" pitchFamily="34" charset="0"/>
              <a:buChar char="•"/>
            </a:pPr>
            <a:r>
              <a:rPr lang="en-US" sz="2400" dirty="0">
                <a:solidFill>
                  <a:srgbClr val="000000"/>
                </a:solidFill>
                <a:latin typeface="Muli"/>
              </a:rPr>
              <a:t>The author pays a professional company to handle all the elements needed to get his manuscript into print and distributed across multiple channels.</a:t>
            </a:r>
            <a:r>
              <a:rPr lang="en-US" sz="2400" dirty="0">
                <a:solidFill>
                  <a:srgbClr val="0000CC"/>
                </a:solidFill>
              </a:rPr>
              <a:t> </a:t>
            </a:r>
            <a:endParaRPr lang="en-US" sz="2400" dirty="0">
              <a:solidFill>
                <a:srgbClr val="000000"/>
              </a:solidFill>
              <a:latin typeface="Muli"/>
            </a:endParaRPr>
          </a:p>
          <a:p>
            <a:pPr marL="342900" indent="-342900">
              <a:buFont typeface="Arial" panose="020B0604020202020204" pitchFamily="34" charset="0"/>
              <a:buChar char="•"/>
            </a:pPr>
            <a:endParaRPr lang="en-US" sz="900" dirty="0">
              <a:solidFill>
                <a:srgbClr val="000000"/>
              </a:solidFill>
              <a:latin typeface="Muli"/>
            </a:endParaRPr>
          </a:p>
          <a:p>
            <a:pPr marL="342900" indent="-342900">
              <a:buFont typeface="Arial" panose="020B0604020202020204" pitchFamily="34" charset="0"/>
              <a:buChar char="•"/>
            </a:pPr>
            <a:r>
              <a:rPr lang="en-US" sz="2400" dirty="0">
                <a:solidFill>
                  <a:srgbClr val="000000"/>
                </a:solidFill>
                <a:latin typeface="Muli"/>
              </a:rPr>
              <a:t>Authors maintain ownership over their rights and they direct how they want their property handled.</a:t>
            </a:r>
          </a:p>
          <a:p>
            <a:pPr marL="342900" indent="-342900">
              <a:buFont typeface="Arial" panose="020B0604020202020204" pitchFamily="34" charset="0"/>
              <a:buChar char="•"/>
            </a:pPr>
            <a:endParaRPr lang="en-US" sz="1000" dirty="0">
              <a:solidFill>
                <a:srgbClr val="000000"/>
              </a:solidFill>
              <a:latin typeface="Muli"/>
            </a:endParaRPr>
          </a:p>
          <a:p>
            <a:pPr marL="342900" indent="-342900">
              <a:buFont typeface="Arial" panose="020B0604020202020204" pitchFamily="34" charset="0"/>
              <a:buChar char="•"/>
            </a:pPr>
            <a:r>
              <a:rPr lang="en-US" sz="2400" dirty="0">
                <a:solidFill>
                  <a:srgbClr val="000000"/>
                </a:solidFill>
                <a:latin typeface="Muli"/>
              </a:rPr>
              <a:t>Book may be published in 3 to 6 months. </a:t>
            </a:r>
          </a:p>
          <a:p>
            <a:pPr marL="342900" indent="-342900">
              <a:buFont typeface="Arial" panose="020B0604020202020204" pitchFamily="34" charset="0"/>
              <a:buChar char="•"/>
            </a:pPr>
            <a:endParaRPr lang="en-US" sz="1000" dirty="0">
              <a:solidFill>
                <a:srgbClr val="000000"/>
              </a:solidFill>
              <a:latin typeface="Muli"/>
            </a:endParaRPr>
          </a:p>
          <a:p>
            <a:pPr marL="342900" indent="-342900">
              <a:buFont typeface="Arial" panose="020B0604020202020204" pitchFamily="34" charset="0"/>
              <a:buChar char="•"/>
            </a:pPr>
            <a:r>
              <a:rPr lang="en-US" sz="2400" dirty="0">
                <a:solidFill>
                  <a:srgbClr val="000000"/>
                </a:solidFill>
                <a:latin typeface="Muli"/>
              </a:rPr>
              <a:t>Once the book is published the author receives royalties of up to 40% of net sales. </a:t>
            </a:r>
          </a:p>
          <a:p>
            <a:pPr marL="342900" indent="-342900">
              <a:buFont typeface="Arial" panose="020B0604020202020204" pitchFamily="34" charset="0"/>
              <a:buChar char="•"/>
            </a:pPr>
            <a:endParaRPr lang="en-US" sz="1000" dirty="0">
              <a:solidFill>
                <a:srgbClr val="000000"/>
              </a:solidFill>
              <a:latin typeface="Muli"/>
            </a:endParaRPr>
          </a:p>
          <a:p>
            <a:pPr marL="342900" indent="-342900">
              <a:buFont typeface="Arial" panose="020B0604020202020204" pitchFamily="34" charset="0"/>
              <a:buChar char="•"/>
            </a:pPr>
            <a:r>
              <a:rPr lang="en-US" sz="2400" dirty="0">
                <a:solidFill>
                  <a:srgbClr val="000000"/>
                </a:solidFill>
                <a:latin typeface="Muli"/>
              </a:rPr>
              <a:t>Print and eBooks are distributed to bookstores, wholesales and libraries.  </a:t>
            </a:r>
            <a:br>
              <a:rPr lang="en-US" dirty="0"/>
            </a:br>
            <a:r>
              <a:rPr lang="en-US" b="0" i="0" dirty="0">
                <a:solidFill>
                  <a:srgbClr val="000000"/>
                </a:solidFill>
                <a:effectLst/>
                <a:latin typeface="Muli"/>
              </a:rPr>
              <a:t> </a:t>
            </a:r>
            <a:endParaRPr lang="en-US" dirty="0"/>
          </a:p>
        </p:txBody>
      </p:sp>
    </p:spTree>
    <p:extLst>
      <p:ext uri="{BB962C8B-B14F-4D97-AF65-F5344CB8AC3E}">
        <p14:creationId xmlns:p14="http://schemas.microsoft.com/office/powerpoint/2010/main" val="1040224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accent6">
                <a:lumMod val="60000"/>
                <a:lumOff val="40000"/>
              </a:schemeClr>
            </a:gs>
          </a:gsLst>
          <a:lin ang="5400000" scaled="0"/>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E248AB-2E31-05D7-2F73-C5FD7539EAE5}"/>
              </a:ext>
            </a:extLst>
          </p:cNvPr>
          <p:cNvSpPr txBox="1"/>
          <p:nvPr/>
        </p:nvSpPr>
        <p:spPr>
          <a:xfrm>
            <a:off x="1764632" y="240631"/>
            <a:ext cx="8398042" cy="1754326"/>
          </a:xfrm>
          <a:prstGeom prst="rect">
            <a:avLst/>
          </a:prstGeom>
          <a:noFill/>
        </p:spPr>
        <p:txBody>
          <a:bodyPr wrap="square" rtlCol="0">
            <a:spAutoFit/>
          </a:bodyPr>
          <a:lstStyle/>
          <a:p>
            <a:pPr algn="l"/>
            <a:r>
              <a:rPr lang="en-US" sz="3600" dirty="0"/>
              <a:t>Publisher</a:t>
            </a:r>
            <a:r>
              <a:rPr lang="en-US" dirty="0"/>
              <a:t> </a:t>
            </a:r>
          </a:p>
          <a:p>
            <a:pPr algn="l"/>
            <a:r>
              <a:rPr lang="en-US" b="0" i="0" dirty="0">
                <a:solidFill>
                  <a:srgbClr val="202124"/>
                </a:solidFill>
                <a:effectLst/>
                <a:latin typeface="Roboto" panose="02000000000000000000" pitchFamily="2" charset="0"/>
              </a:rPr>
              <a:t>a person or company that</a:t>
            </a:r>
            <a:r>
              <a:rPr lang="en-US" b="0" i="0" dirty="0">
                <a:effectLst/>
                <a:latin typeface="Roboto" panose="02000000000000000000" pitchFamily="2" charset="0"/>
              </a:rPr>
              <a:t>  prepares </a:t>
            </a:r>
            <a:r>
              <a:rPr lang="en-US" b="0" i="0" dirty="0">
                <a:solidFill>
                  <a:srgbClr val="202124"/>
                </a:solidFill>
                <a:effectLst/>
                <a:latin typeface="Roboto" panose="02000000000000000000" pitchFamily="2" charset="0"/>
              </a:rPr>
              <a:t>and issues books, journals, music, or other works for sale.</a:t>
            </a:r>
          </a:p>
          <a:p>
            <a:pPr algn="l"/>
            <a:r>
              <a:rPr lang="en-US" b="0" i="0" dirty="0">
                <a:solidFill>
                  <a:srgbClr val="70757A"/>
                </a:solidFill>
                <a:effectLst/>
                <a:latin typeface="Roboto" panose="02000000000000000000" pitchFamily="2" charset="0"/>
              </a:rPr>
              <a:t> </a:t>
            </a:r>
          </a:p>
          <a:p>
            <a:endParaRPr lang="en-US" dirty="0"/>
          </a:p>
        </p:txBody>
      </p:sp>
      <p:sp>
        <p:nvSpPr>
          <p:cNvPr id="4" name="TextBox 3">
            <a:extLst>
              <a:ext uri="{FF2B5EF4-FFF2-40B4-BE49-F238E27FC236}">
                <a16:creationId xmlns:a16="http://schemas.microsoft.com/office/drawing/2014/main" id="{29255224-91DC-8B12-6D65-0FF2F33FAC44}"/>
              </a:ext>
            </a:extLst>
          </p:cNvPr>
          <p:cNvSpPr txBox="1"/>
          <p:nvPr/>
        </p:nvSpPr>
        <p:spPr>
          <a:xfrm>
            <a:off x="1576137" y="1892727"/>
            <a:ext cx="9649326" cy="5755422"/>
          </a:xfrm>
          <a:prstGeom prst="rect">
            <a:avLst/>
          </a:prstGeom>
          <a:noFill/>
        </p:spPr>
        <p:txBody>
          <a:bodyPr wrap="square" rtlCol="0">
            <a:spAutoFit/>
          </a:bodyPr>
          <a:lstStyle/>
          <a:p>
            <a:r>
              <a:rPr lang="en-US" sz="3600" dirty="0">
                <a:solidFill>
                  <a:srgbClr val="0000CC"/>
                </a:solidFill>
                <a:latin typeface="Muli"/>
              </a:rPr>
              <a:t>Hybrid</a:t>
            </a:r>
            <a:r>
              <a:rPr lang="en-US" sz="3600" b="0" i="0" dirty="0">
                <a:solidFill>
                  <a:srgbClr val="0000CC"/>
                </a:solidFill>
                <a:effectLst/>
                <a:latin typeface="Muli"/>
              </a:rPr>
              <a:t> Publishing - Cons</a:t>
            </a:r>
          </a:p>
          <a:p>
            <a:r>
              <a:rPr lang="en-US" dirty="0">
                <a:solidFill>
                  <a:srgbClr val="000000"/>
                </a:solidFill>
                <a:latin typeface="Muli"/>
              </a:rPr>
              <a:t>   </a:t>
            </a:r>
          </a:p>
          <a:p>
            <a:pPr marL="342900" indent="-342900">
              <a:buFont typeface="Arial" panose="020B0604020202020204" pitchFamily="34" charset="0"/>
              <a:buChar char="•"/>
            </a:pPr>
            <a:r>
              <a:rPr lang="en-US" sz="2800" dirty="0">
                <a:solidFill>
                  <a:srgbClr val="000000"/>
                </a:solidFill>
                <a:latin typeface="Muli"/>
              </a:rPr>
              <a:t>Cost of having a Hybrid publisher do all the work begins around $3,000</a:t>
            </a:r>
          </a:p>
          <a:p>
            <a:pPr marL="342900" indent="-342900">
              <a:buFont typeface="Arial" panose="020B0604020202020204" pitchFamily="34" charset="0"/>
              <a:buChar char="•"/>
            </a:pPr>
            <a:r>
              <a:rPr lang="en-US" sz="2800" dirty="0">
                <a:solidFill>
                  <a:srgbClr val="000000"/>
                </a:solidFill>
                <a:latin typeface="Muli"/>
              </a:rPr>
              <a:t>Will charge more for each version of your book  (print, </a:t>
            </a:r>
            <a:r>
              <a:rPr lang="en-US" sz="2800" dirty="0" err="1">
                <a:solidFill>
                  <a:srgbClr val="000000"/>
                </a:solidFill>
                <a:latin typeface="Muli"/>
              </a:rPr>
              <a:t>ebook</a:t>
            </a:r>
            <a:r>
              <a:rPr lang="en-US" sz="2800" dirty="0">
                <a:solidFill>
                  <a:srgbClr val="000000"/>
                </a:solidFill>
                <a:latin typeface="Muli"/>
              </a:rPr>
              <a:t>) </a:t>
            </a:r>
          </a:p>
          <a:p>
            <a:pPr marL="342900" indent="-342900">
              <a:buFont typeface="Arial" panose="020B0604020202020204" pitchFamily="34" charset="0"/>
              <a:buChar char="•"/>
            </a:pPr>
            <a:r>
              <a:rPr lang="en-US" sz="2800" dirty="0">
                <a:solidFill>
                  <a:srgbClr val="000000"/>
                </a:solidFill>
                <a:latin typeface="Muli"/>
              </a:rPr>
              <a:t>The company will market the book and send your royalties to you monthly. </a:t>
            </a:r>
            <a:r>
              <a:rPr lang="en-US" sz="2800" dirty="0">
                <a:solidFill>
                  <a:srgbClr val="0000CC"/>
                </a:solidFill>
                <a:latin typeface="Muli"/>
              </a:rPr>
              <a:t>Authors may get only 10 to 20% of sales</a:t>
            </a:r>
            <a:r>
              <a:rPr lang="en-US" sz="2800" dirty="0">
                <a:solidFill>
                  <a:srgbClr val="000000"/>
                </a:solidFill>
                <a:latin typeface="Muli"/>
              </a:rPr>
              <a:t>. </a:t>
            </a:r>
          </a:p>
          <a:p>
            <a:pPr marL="342900" indent="-342900">
              <a:buFont typeface="Arial" panose="020B0604020202020204" pitchFamily="34" charset="0"/>
              <a:buChar char="•"/>
            </a:pPr>
            <a:r>
              <a:rPr lang="en-US" sz="2800" dirty="0">
                <a:solidFill>
                  <a:srgbClr val="000000"/>
                </a:solidFill>
                <a:latin typeface="Muli"/>
              </a:rPr>
              <a:t>There are no guarantees of success</a:t>
            </a:r>
          </a:p>
          <a:p>
            <a:pPr marL="342900" indent="-342900">
              <a:buFont typeface="Arial" panose="020B0604020202020204" pitchFamily="34" charset="0"/>
              <a:buChar char="•"/>
            </a:pPr>
            <a:r>
              <a:rPr lang="en-US" sz="2800" dirty="0">
                <a:solidFill>
                  <a:srgbClr val="000000"/>
                </a:solidFill>
                <a:latin typeface="Muli"/>
              </a:rPr>
              <a:t>You have to research how dependable they are and whether they can follow through on their commitments</a:t>
            </a:r>
            <a:r>
              <a:rPr lang="en-US" sz="2400" dirty="0">
                <a:solidFill>
                  <a:srgbClr val="000000"/>
                </a:solidFill>
                <a:latin typeface="Muli"/>
              </a:rPr>
              <a:t>. </a:t>
            </a:r>
          </a:p>
          <a:p>
            <a:pPr marL="342900" indent="-342900">
              <a:buFont typeface="Arial" panose="020B0604020202020204" pitchFamily="34" charset="0"/>
              <a:buChar char="•"/>
            </a:pPr>
            <a:endParaRPr lang="en-US" sz="2400" dirty="0">
              <a:solidFill>
                <a:srgbClr val="000000"/>
              </a:solidFill>
              <a:latin typeface="Muli"/>
            </a:endParaRPr>
          </a:p>
          <a:p>
            <a:pPr marL="342900" indent="-342900">
              <a:buFont typeface="Arial" panose="020B0604020202020204" pitchFamily="34" charset="0"/>
              <a:buChar char="•"/>
            </a:pPr>
            <a:endParaRPr lang="en-US" sz="2400" dirty="0">
              <a:solidFill>
                <a:srgbClr val="000000"/>
              </a:solidFill>
              <a:latin typeface="Muli"/>
            </a:endParaRPr>
          </a:p>
          <a:p>
            <a:pPr marL="342900" indent="-342900">
              <a:buFont typeface="Arial" panose="020B0604020202020204" pitchFamily="34" charset="0"/>
              <a:buChar char="•"/>
            </a:pPr>
            <a:endParaRPr lang="en-US" sz="2400" dirty="0">
              <a:solidFill>
                <a:srgbClr val="000000"/>
              </a:solidFill>
              <a:latin typeface="Muli"/>
            </a:endParaRP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19069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8000">
              <a:schemeClr val="accent6">
                <a:lumMod val="60000"/>
                <a:lumOff val="40000"/>
              </a:schemeClr>
            </a:gs>
          </a:gsLst>
          <a:lin ang="4200000" scaled="0"/>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1D4875-68B0-EA35-581E-554398FE1900}"/>
              </a:ext>
            </a:extLst>
          </p:cNvPr>
          <p:cNvSpPr txBox="1"/>
          <p:nvPr/>
        </p:nvSpPr>
        <p:spPr>
          <a:xfrm>
            <a:off x="2098508" y="1468353"/>
            <a:ext cx="8939464" cy="3785652"/>
          </a:xfrm>
          <a:prstGeom prst="rect">
            <a:avLst/>
          </a:prstGeom>
          <a:noFill/>
        </p:spPr>
        <p:txBody>
          <a:bodyPr wrap="square" rtlCol="0">
            <a:spAutoFit/>
          </a:bodyPr>
          <a:lstStyle/>
          <a:p>
            <a:endParaRPr lang="en-US" sz="2800" i="1" dirty="0">
              <a:solidFill>
                <a:srgbClr val="555555"/>
              </a:solidFill>
              <a:latin typeface="Helvetica" panose="020B0604020202020204" pitchFamily="34" charset="0"/>
              <a:ea typeface="Calibri" panose="020F0502020204030204" pitchFamily="34" charset="0"/>
            </a:endParaRPr>
          </a:p>
          <a:p>
            <a:r>
              <a:rPr lang="en-US" sz="2800" i="1" dirty="0">
                <a:solidFill>
                  <a:srgbClr val="555555"/>
                </a:solidFill>
                <a:effectLst/>
                <a:latin typeface="Helvetica" panose="020B0604020202020204" pitchFamily="34" charset="0"/>
                <a:ea typeface="Calibri" panose="020F0502020204030204" pitchFamily="34" charset="0"/>
              </a:rPr>
              <a:t> </a:t>
            </a:r>
            <a:r>
              <a:rPr lang="en-US" sz="2800" i="1" dirty="0">
                <a:effectLst/>
                <a:latin typeface="Calibri" panose="020F0502020204030204" pitchFamily="34" charset="0"/>
                <a:ea typeface="Calibri" panose="020F0502020204030204" pitchFamily="34" charset="0"/>
                <a:cs typeface="Times New Roman" panose="02020603050405020304" pitchFamily="18" charset="0"/>
              </a:rPr>
              <a:t>“If you see yourself as the creative director of your books, from concept to completion and beyond, then you’re indie. You don’t approach publishers with a longing for validation: ‘publish me please’. You make partnerships that help you deliver the best possible book to the most possible readers.”</a:t>
            </a:r>
          </a:p>
          <a:p>
            <a:endParaRPr lang="en-US" i="1" dirty="0">
              <a:latin typeface="Calibri" panose="020F0502020204030204" pitchFamily="34" charset="0"/>
              <a:ea typeface="Calibri" panose="020F0502020204030204" pitchFamily="34" charset="0"/>
              <a:cs typeface="Times New Roman" panose="02020603050405020304" pitchFamily="18" charset="0"/>
            </a:endParaRPr>
          </a:p>
          <a:p>
            <a:endParaRPr lang="en-US" i="1" dirty="0">
              <a:latin typeface="Calibri" panose="020F0502020204030204" pitchFamily="34" charset="0"/>
              <a:ea typeface="Calibri" panose="020F0502020204030204" pitchFamily="34" charset="0"/>
              <a:cs typeface="Times New Roman" panose="02020603050405020304" pitchFamily="18" charset="0"/>
            </a:endParaRPr>
          </a:p>
          <a:p>
            <a:pPr algn="r"/>
            <a:r>
              <a:rPr lang="en-US" sz="2000" i="1" u="none" strike="noStrike" dirty="0" err="1">
                <a:solidFill>
                  <a:srgbClr val="0563C1"/>
                </a:solidFill>
                <a:effectLst/>
                <a:latin typeface="Helvetica" panose="020B0604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Orna</a:t>
            </a:r>
            <a:r>
              <a:rPr lang="en-US" sz="2000" i="1" u="none" strike="noStrike" dirty="0">
                <a:effectLst/>
                <a:latin typeface="Helvetica" panose="020B0604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 Ross</a:t>
            </a:r>
            <a:r>
              <a:rPr lang="en-US" sz="2000" i="1" dirty="0">
                <a:effectLst/>
                <a:latin typeface="Helvetica" panose="020B0604020202020204" pitchFamily="34" charset="0"/>
                <a:ea typeface="Calibri" panose="020F0502020204030204" pitchFamily="34" charset="0"/>
              </a:rPr>
              <a:t>, Founder-Director of the Alliance of Independent Authors  </a:t>
            </a:r>
          </a:p>
          <a:p>
            <a:endParaRPr lang="en-US" dirty="0"/>
          </a:p>
        </p:txBody>
      </p:sp>
    </p:spTree>
    <p:extLst>
      <p:ext uri="{BB962C8B-B14F-4D97-AF65-F5344CB8AC3E}">
        <p14:creationId xmlns:p14="http://schemas.microsoft.com/office/powerpoint/2010/main" val="1021465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96330">
              <a:schemeClr val="accent1">
                <a:lumMod val="40000"/>
                <a:lumOff val="60000"/>
              </a:schemeClr>
            </a:gs>
            <a:gs pos="0">
              <a:schemeClr val="accent1">
                <a:lumMod val="5000"/>
                <a:lumOff val="95000"/>
              </a:schemeClr>
            </a:gs>
            <a:gs pos="54000">
              <a:schemeClr val="accent6">
                <a:lumMod val="40000"/>
                <a:lumOff val="60000"/>
              </a:schemeClr>
            </a:gs>
          </a:gsLst>
          <a:lin ang="4200000" scaled="0"/>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7B7541-AAE3-6FFF-87F0-2A2EB79EDA5A}"/>
              </a:ext>
            </a:extLst>
          </p:cNvPr>
          <p:cNvSpPr txBox="1"/>
          <p:nvPr/>
        </p:nvSpPr>
        <p:spPr>
          <a:xfrm>
            <a:off x="2032000" y="457200"/>
            <a:ext cx="8991600" cy="584775"/>
          </a:xfrm>
          <a:prstGeom prst="rect">
            <a:avLst/>
          </a:prstGeom>
          <a:noFill/>
        </p:spPr>
        <p:txBody>
          <a:bodyPr wrap="square" rtlCol="0">
            <a:spAutoFit/>
          </a:bodyPr>
          <a:lstStyle/>
          <a:p>
            <a:r>
              <a:rPr lang="en-US" sz="3200" dirty="0"/>
              <a:t>Self-Publishing or “Indie” Publishing</a:t>
            </a:r>
          </a:p>
        </p:txBody>
      </p:sp>
      <p:sp>
        <p:nvSpPr>
          <p:cNvPr id="3" name="TextBox 2">
            <a:extLst>
              <a:ext uri="{FF2B5EF4-FFF2-40B4-BE49-F238E27FC236}">
                <a16:creationId xmlns:a16="http://schemas.microsoft.com/office/drawing/2014/main" id="{D8C1C526-8BF3-A76E-02CD-9C10F1F3161B}"/>
              </a:ext>
            </a:extLst>
          </p:cNvPr>
          <p:cNvSpPr txBox="1"/>
          <p:nvPr/>
        </p:nvSpPr>
        <p:spPr>
          <a:xfrm>
            <a:off x="1924251" y="1199376"/>
            <a:ext cx="8158480" cy="5139869"/>
          </a:xfrm>
          <a:prstGeom prst="rect">
            <a:avLst/>
          </a:prstGeom>
          <a:noFill/>
        </p:spPr>
        <p:txBody>
          <a:bodyPr wrap="square" rtlCol="0">
            <a:spAutoFit/>
          </a:bodyPr>
          <a:lstStyle/>
          <a:p>
            <a:pPr marL="0" indent="0" algn="ctr">
              <a:buNone/>
            </a:pPr>
            <a:r>
              <a:rPr lang="en-US" sz="3600" dirty="0">
                <a:solidFill>
                  <a:srgbClr val="0734E1"/>
                </a:solidFill>
              </a:rPr>
              <a:t>Pros</a:t>
            </a:r>
          </a:p>
          <a:p>
            <a:pPr marL="0" indent="0">
              <a:buNone/>
            </a:pPr>
            <a:endParaRPr lang="en-US" sz="800" dirty="0">
              <a:solidFill>
                <a:srgbClr val="0734E1"/>
              </a:solidFill>
            </a:endParaRPr>
          </a:p>
          <a:p>
            <a:pPr algn="l" fontAlgn="base"/>
            <a:r>
              <a:rPr lang="en-US" sz="2400" b="1" dirty="0">
                <a:solidFill>
                  <a:srgbClr val="031C00"/>
                </a:solidFill>
                <a:effectLst/>
              </a:rPr>
              <a:t>You control </a:t>
            </a:r>
            <a:r>
              <a:rPr lang="en-US" sz="2400" b="0" dirty="0">
                <a:solidFill>
                  <a:srgbClr val="031C00"/>
                </a:solidFill>
                <a:effectLst/>
              </a:rPr>
              <a:t>all aspects of getting the book published including:</a:t>
            </a:r>
          </a:p>
          <a:p>
            <a:pPr algn="l" fontAlgn="base"/>
            <a:endParaRPr lang="en-US" sz="800" b="0" dirty="0">
              <a:solidFill>
                <a:srgbClr val="031C00"/>
              </a:solidFill>
              <a:effectLst/>
            </a:endParaRPr>
          </a:p>
          <a:p>
            <a:pPr algn="l" fontAlgn="base">
              <a:buFont typeface="Arial" panose="020B0604020202020204" pitchFamily="34" charset="0"/>
              <a:buChar char="•"/>
            </a:pPr>
            <a:r>
              <a:rPr lang="en-US" sz="2400" dirty="0">
                <a:solidFill>
                  <a:srgbClr val="031C00"/>
                </a:solidFill>
              </a:rPr>
              <a:t>How/where it will be printed and distributed.</a:t>
            </a:r>
          </a:p>
          <a:p>
            <a:pPr algn="l" fontAlgn="base">
              <a:buFont typeface="Arial" panose="020B0604020202020204" pitchFamily="34" charset="0"/>
              <a:buChar char="•"/>
            </a:pPr>
            <a:r>
              <a:rPr lang="en-US" sz="2400" b="0" dirty="0">
                <a:solidFill>
                  <a:srgbClr val="031C00"/>
                </a:solidFill>
                <a:effectLst/>
              </a:rPr>
              <a:t>Manuscript and Cover formatting </a:t>
            </a:r>
          </a:p>
          <a:p>
            <a:pPr algn="l" fontAlgn="base">
              <a:buFont typeface="Arial" panose="020B0604020202020204" pitchFamily="34" charset="0"/>
              <a:buChar char="•"/>
            </a:pPr>
            <a:r>
              <a:rPr lang="en-US" sz="2400" dirty="0">
                <a:solidFill>
                  <a:srgbClr val="031C00"/>
                </a:solidFill>
              </a:rPr>
              <a:t>Title and Cover Art </a:t>
            </a:r>
            <a:endParaRPr lang="en-US" sz="2400" b="0" dirty="0">
              <a:solidFill>
                <a:srgbClr val="031C00"/>
              </a:solidFill>
              <a:effectLst/>
            </a:endParaRPr>
          </a:p>
          <a:p>
            <a:pPr algn="l" fontAlgn="base">
              <a:buFont typeface="Arial" panose="020B0604020202020204" pitchFamily="34" charset="0"/>
              <a:buChar char="•"/>
            </a:pPr>
            <a:r>
              <a:rPr lang="en-US" sz="2400" b="0" dirty="0">
                <a:solidFill>
                  <a:srgbClr val="031C00"/>
                </a:solidFill>
                <a:effectLst/>
              </a:rPr>
              <a:t>Pricing</a:t>
            </a:r>
          </a:p>
          <a:p>
            <a:pPr algn="l" fontAlgn="base">
              <a:buFont typeface="Arial" panose="020B0604020202020204" pitchFamily="34" charset="0"/>
              <a:buChar char="•"/>
            </a:pPr>
            <a:r>
              <a:rPr lang="en-US" sz="2400" b="0" dirty="0">
                <a:solidFill>
                  <a:srgbClr val="031C00"/>
                </a:solidFill>
                <a:effectLst/>
              </a:rPr>
              <a:t>Publication is almost instant</a:t>
            </a:r>
          </a:p>
          <a:p>
            <a:pPr algn="l" fontAlgn="base">
              <a:buFont typeface="Arial" panose="020B0604020202020204" pitchFamily="34" charset="0"/>
              <a:buChar char="•"/>
            </a:pPr>
            <a:r>
              <a:rPr lang="en-US" sz="2400" b="0" dirty="0">
                <a:solidFill>
                  <a:srgbClr val="031C00"/>
                </a:solidFill>
                <a:effectLst/>
              </a:rPr>
              <a:t>Easy to implement changes</a:t>
            </a:r>
          </a:p>
          <a:p>
            <a:pPr algn="l" fontAlgn="base">
              <a:buFont typeface="Arial" panose="020B0604020202020204" pitchFamily="34" charset="0"/>
              <a:buChar char="•"/>
            </a:pPr>
            <a:r>
              <a:rPr lang="en-US" sz="2400" b="0" dirty="0">
                <a:solidFill>
                  <a:srgbClr val="031C00"/>
                </a:solidFill>
                <a:effectLst/>
              </a:rPr>
              <a:t>Great royalty rates  </a:t>
            </a:r>
          </a:p>
          <a:p>
            <a:pPr fontAlgn="base">
              <a:buFont typeface="Arial" panose="020B0604020202020204" pitchFamily="34" charset="0"/>
              <a:buChar char="•"/>
            </a:pPr>
            <a:r>
              <a:rPr lang="en-US" sz="2400" b="0" dirty="0">
                <a:solidFill>
                  <a:srgbClr val="031C00"/>
                </a:solidFill>
                <a:effectLst/>
              </a:rPr>
              <a:t>Usually receive royalty payments from marketers once a month.</a:t>
            </a:r>
          </a:p>
          <a:p>
            <a:pPr algn="l" fontAlgn="base">
              <a:buFont typeface="Arial" panose="020B0604020202020204" pitchFamily="34" charset="0"/>
              <a:buChar char="•"/>
            </a:pPr>
            <a:endParaRPr lang="en-US" b="0" dirty="0">
              <a:solidFill>
                <a:srgbClr val="031C00"/>
              </a:solidFill>
              <a:effectLst/>
            </a:endParaRPr>
          </a:p>
          <a:p>
            <a:endParaRPr lang="en-US" dirty="0"/>
          </a:p>
        </p:txBody>
      </p:sp>
    </p:spTree>
    <p:extLst>
      <p:ext uri="{BB962C8B-B14F-4D97-AF65-F5344CB8AC3E}">
        <p14:creationId xmlns:p14="http://schemas.microsoft.com/office/powerpoint/2010/main" val="3749916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97248">
              <a:srgbClr val="DCC5ED"/>
            </a:gs>
            <a:gs pos="0">
              <a:schemeClr val="accent4">
                <a:lumMod val="20000"/>
                <a:lumOff val="80000"/>
              </a:schemeClr>
            </a:gs>
            <a:gs pos="54000">
              <a:schemeClr val="accent6">
                <a:lumMod val="40000"/>
                <a:lumOff val="60000"/>
              </a:schemeClr>
            </a:gs>
          </a:gsLst>
          <a:lin ang="4200000" scaled="0"/>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48358C-7C9C-339B-D9A2-1B52212ECAE7}"/>
              </a:ext>
            </a:extLst>
          </p:cNvPr>
          <p:cNvSpPr txBox="1"/>
          <p:nvPr/>
        </p:nvSpPr>
        <p:spPr>
          <a:xfrm>
            <a:off x="1709553" y="1558550"/>
            <a:ext cx="8336815" cy="4832092"/>
          </a:xfrm>
          <a:prstGeom prst="rect">
            <a:avLst/>
          </a:prstGeom>
          <a:noFill/>
        </p:spPr>
        <p:txBody>
          <a:bodyPr wrap="square" rtlCol="0">
            <a:spAutoFit/>
          </a:bodyPr>
          <a:lstStyle/>
          <a:p>
            <a:pPr algn="l" fontAlgn="base">
              <a:spcBef>
                <a:spcPts val="600"/>
              </a:spcBef>
              <a:buFont typeface="Arial" panose="020B0604020202020204" pitchFamily="34" charset="0"/>
              <a:buChar char="•"/>
            </a:pPr>
            <a:r>
              <a:rPr lang="en-US" sz="2800" b="0" dirty="0">
                <a:solidFill>
                  <a:srgbClr val="031C00"/>
                </a:solidFill>
                <a:effectLst/>
              </a:rPr>
              <a:t>Author is responsible for all editing, book formatting, cover art, and marketing.</a:t>
            </a:r>
          </a:p>
          <a:p>
            <a:pPr algn="l" fontAlgn="base">
              <a:spcBef>
                <a:spcPts val="600"/>
              </a:spcBef>
              <a:buFont typeface="Arial" panose="020B0604020202020204" pitchFamily="34" charset="0"/>
              <a:buChar char="•"/>
            </a:pPr>
            <a:r>
              <a:rPr lang="en-US" sz="2800" b="0" dirty="0">
                <a:solidFill>
                  <a:srgbClr val="031C00"/>
                </a:solidFill>
                <a:effectLst/>
              </a:rPr>
              <a:t>Usually fewer sales</a:t>
            </a:r>
          </a:p>
          <a:p>
            <a:pPr algn="l" fontAlgn="base">
              <a:spcBef>
                <a:spcPts val="600"/>
              </a:spcBef>
              <a:buFont typeface="Arial" panose="020B0604020202020204" pitchFamily="34" charset="0"/>
              <a:buChar char="•"/>
            </a:pPr>
            <a:r>
              <a:rPr lang="en-US" sz="2800" b="0" dirty="0">
                <a:solidFill>
                  <a:srgbClr val="031C00"/>
                </a:solidFill>
                <a:effectLst/>
              </a:rPr>
              <a:t>Greater potential to publish crappy books</a:t>
            </a:r>
          </a:p>
          <a:p>
            <a:pPr algn="l" fontAlgn="base">
              <a:spcBef>
                <a:spcPts val="600"/>
              </a:spcBef>
              <a:buFont typeface="Arial" panose="020B0604020202020204" pitchFamily="34" charset="0"/>
              <a:buChar char="•"/>
            </a:pPr>
            <a:r>
              <a:rPr lang="en-US" sz="2800" b="0" dirty="0">
                <a:solidFill>
                  <a:srgbClr val="031C00"/>
                </a:solidFill>
                <a:effectLst/>
              </a:rPr>
              <a:t>All costs are upfront to the author</a:t>
            </a:r>
          </a:p>
          <a:p>
            <a:pPr algn="l" fontAlgn="base">
              <a:spcBef>
                <a:spcPts val="600"/>
              </a:spcBef>
              <a:buFont typeface="Arial" panose="020B0604020202020204" pitchFamily="34" charset="0"/>
              <a:buChar char="•"/>
            </a:pPr>
            <a:r>
              <a:rPr lang="en-US" sz="2800" b="0" dirty="0">
                <a:solidFill>
                  <a:srgbClr val="031C00"/>
                </a:solidFill>
                <a:effectLst/>
              </a:rPr>
              <a:t>Author must do ALL their own marketing unless they hire others. </a:t>
            </a:r>
          </a:p>
          <a:p>
            <a:endParaRPr lang="en-US" sz="2800" dirty="0"/>
          </a:p>
          <a:p>
            <a:endParaRPr lang="en-US" sz="2800" dirty="0"/>
          </a:p>
          <a:p>
            <a:endParaRPr lang="en-US" dirty="0"/>
          </a:p>
          <a:p>
            <a:endParaRPr lang="en-US" dirty="0"/>
          </a:p>
        </p:txBody>
      </p:sp>
      <p:sp>
        <p:nvSpPr>
          <p:cNvPr id="3" name="TextBox 2">
            <a:extLst>
              <a:ext uri="{FF2B5EF4-FFF2-40B4-BE49-F238E27FC236}">
                <a16:creationId xmlns:a16="http://schemas.microsoft.com/office/drawing/2014/main" id="{E6565CBB-A101-9EC9-45B2-CA7151BC2840}"/>
              </a:ext>
            </a:extLst>
          </p:cNvPr>
          <p:cNvSpPr txBox="1"/>
          <p:nvPr/>
        </p:nvSpPr>
        <p:spPr>
          <a:xfrm>
            <a:off x="1709553" y="570297"/>
            <a:ext cx="6431280" cy="984885"/>
          </a:xfrm>
          <a:prstGeom prst="rect">
            <a:avLst/>
          </a:prstGeom>
          <a:noFill/>
        </p:spPr>
        <p:txBody>
          <a:bodyPr wrap="square" rtlCol="0">
            <a:spAutoFit/>
          </a:bodyPr>
          <a:lstStyle/>
          <a:p>
            <a:r>
              <a:rPr lang="en-US" sz="4000" dirty="0">
                <a:solidFill>
                  <a:srgbClr val="0000CC"/>
                </a:solidFill>
              </a:rPr>
              <a:t>Self Publishing – Cons</a:t>
            </a:r>
          </a:p>
          <a:p>
            <a:endParaRPr lang="en-US" dirty="0"/>
          </a:p>
        </p:txBody>
      </p:sp>
    </p:spTree>
    <p:extLst>
      <p:ext uri="{BB962C8B-B14F-4D97-AF65-F5344CB8AC3E}">
        <p14:creationId xmlns:p14="http://schemas.microsoft.com/office/powerpoint/2010/main" val="2749742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90826">
              <a:schemeClr val="accent5">
                <a:lumMod val="40000"/>
                <a:lumOff val="60000"/>
              </a:schemeClr>
            </a:gs>
            <a:gs pos="0">
              <a:schemeClr val="accent5">
                <a:lumMod val="20000"/>
                <a:lumOff val="80000"/>
              </a:schemeClr>
            </a:gs>
            <a:gs pos="45000">
              <a:schemeClr val="accent6">
                <a:lumMod val="40000"/>
                <a:lumOff val="60000"/>
              </a:schemeClr>
            </a:gs>
          </a:gsLst>
          <a:lin ang="4200000" scaled="0"/>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C6860A-8067-72D6-6A15-962566BF3221}"/>
              </a:ext>
            </a:extLst>
          </p:cNvPr>
          <p:cNvSpPr txBox="1"/>
          <p:nvPr/>
        </p:nvSpPr>
        <p:spPr>
          <a:xfrm>
            <a:off x="1973179" y="353943"/>
            <a:ext cx="4499810" cy="646331"/>
          </a:xfrm>
          <a:prstGeom prst="rect">
            <a:avLst/>
          </a:prstGeom>
          <a:noFill/>
        </p:spPr>
        <p:txBody>
          <a:bodyPr wrap="square" rtlCol="0">
            <a:spAutoFit/>
          </a:bodyPr>
          <a:lstStyle/>
          <a:p>
            <a:r>
              <a:rPr lang="en-US" sz="3600" dirty="0">
                <a:solidFill>
                  <a:srgbClr val="0000CC"/>
                </a:solidFill>
              </a:rPr>
              <a:t>Concierge Publishers</a:t>
            </a:r>
          </a:p>
        </p:txBody>
      </p:sp>
      <p:sp>
        <p:nvSpPr>
          <p:cNvPr id="3" name="TextBox 2">
            <a:extLst>
              <a:ext uri="{FF2B5EF4-FFF2-40B4-BE49-F238E27FC236}">
                <a16:creationId xmlns:a16="http://schemas.microsoft.com/office/drawing/2014/main" id="{2CF8EBAD-D8E6-A869-FEF4-99FDF1E20462}"/>
              </a:ext>
            </a:extLst>
          </p:cNvPr>
          <p:cNvSpPr txBox="1"/>
          <p:nvPr/>
        </p:nvSpPr>
        <p:spPr>
          <a:xfrm>
            <a:off x="1919036" y="1274088"/>
            <a:ext cx="9644314" cy="4708981"/>
          </a:xfrm>
          <a:prstGeom prst="rect">
            <a:avLst/>
          </a:prstGeom>
          <a:noFill/>
        </p:spPr>
        <p:txBody>
          <a:bodyPr wrap="square" rtlCol="0">
            <a:spAutoFit/>
          </a:bodyPr>
          <a:lstStyle/>
          <a:p>
            <a:pPr algn="l"/>
            <a:r>
              <a:rPr lang="en-US" sz="2400" i="0" dirty="0">
                <a:solidFill>
                  <a:srgbClr val="1D2A57"/>
                </a:solidFill>
                <a:effectLst/>
                <a:latin typeface="Bookman Old Style" panose="02050604050505020204" pitchFamily="18" charset="0"/>
              </a:rPr>
              <a:t>Someone whose job is to help a writer with the process of publishing a book.  An industry expert who assists self-published authors with services such as:</a:t>
            </a:r>
          </a:p>
          <a:p>
            <a:pPr algn="l"/>
            <a:endParaRPr lang="en-US" sz="2400" b="1" dirty="0">
              <a:solidFill>
                <a:srgbClr val="1D2A57"/>
              </a:solidFill>
              <a:latin typeface="Times New Roman" panose="02020603050405020304" pitchFamily="18" charset="0"/>
              <a:cs typeface="Times New Roman" panose="02020603050405020304" pitchFamily="18" charset="0"/>
            </a:endParaRPr>
          </a:p>
          <a:p>
            <a:pPr marL="285750" indent="-285750" algn="l">
              <a:buFont typeface="Arial" panose="020B0604020202020204" pitchFamily="34" charset="0"/>
              <a:buChar char="•"/>
            </a:pPr>
            <a:r>
              <a:rPr lang="en-US" sz="2400" b="1" dirty="0">
                <a:solidFill>
                  <a:srgbClr val="1D2A57"/>
                </a:solidFill>
                <a:latin typeface="Times New Roman" panose="02020603050405020304" pitchFamily="18" charset="0"/>
                <a:cs typeface="Times New Roman" panose="02020603050405020304" pitchFamily="18" charset="0"/>
              </a:rPr>
              <a:t>Editing the manuscript</a:t>
            </a:r>
          </a:p>
          <a:p>
            <a:pPr marL="285750" indent="-285750" algn="l">
              <a:buFont typeface="Arial" panose="020B0604020202020204" pitchFamily="34" charset="0"/>
              <a:buChar char="•"/>
            </a:pPr>
            <a:r>
              <a:rPr lang="en-US" sz="2400" b="1" i="0" dirty="0">
                <a:solidFill>
                  <a:srgbClr val="1D2A57"/>
                </a:solidFill>
                <a:effectLst/>
                <a:latin typeface="Times New Roman" panose="02020603050405020304" pitchFamily="18" charset="0"/>
                <a:cs typeface="Times New Roman" panose="02020603050405020304" pitchFamily="18" charset="0"/>
              </a:rPr>
              <a:t>Formatting the manuscript </a:t>
            </a:r>
          </a:p>
          <a:p>
            <a:pPr marL="285750" indent="-285750" algn="l">
              <a:buFont typeface="Arial" panose="020B0604020202020204" pitchFamily="34" charset="0"/>
              <a:buChar char="•"/>
            </a:pPr>
            <a:r>
              <a:rPr lang="en-US" sz="2400" b="1" dirty="0">
                <a:solidFill>
                  <a:srgbClr val="1D2A57"/>
                </a:solidFill>
                <a:latin typeface="Times New Roman" panose="02020603050405020304" pitchFamily="18" charset="0"/>
                <a:cs typeface="Times New Roman" panose="02020603050405020304" pitchFamily="18" charset="0"/>
              </a:rPr>
              <a:t>Formatting the book covers</a:t>
            </a:r>
          </a:p>
          <a:p>
            <a:pPr marL="285750" indent="-285750" algn="l">
              <a:buFont typeface="Arial" panose="020B0604020202020204" pitchFamily="34" charset="0"/>
              <a:buChar char="•"/>
            </a:pPr>
            <a:r>
              <a:rPr lang="en-US" sz="2400" b="1" dirty="0">
                <a:solidFill>
                  <a:srgbClr val="1D2A57"/>
                </a:solidFill>
                <a:latin typeface="Times New Roman" panose="02020603050405020304" pitchFamily="18" charset="0"/>
                <a:cs typeface="Times New Roman" panose="02020603050405020304" pitchFamily="18" charset="0"/>
              </a:rPr>
              <a:t>Obtaining ISBN’s, Legal Copyrights </a:t>
            </a:r>
          </a:p>
          <a:p>
            <a:pPr marL="285750" indent="-285750" algn="l">
              <a:buFont typeface="Arial" panose="020B0604020202020204" pitchFamily="34" charset="0"/>
              <a:buChar char="•"/>
            </a:pPr>
            <a:r>
              <a:rPr lang="en-US" sz="2400" b="1" dirty="0">
                <a:solidFill>
                  <a:srgbClr val="1D2A57"/>
                </a:solidFill>
                <a:latin typeface="Times New Roman" panose="02020603050405020304" pitchFamily="18" charset="0"/>
                <a:cs typeface="Times New Roman" panose="02020603050405020304" pitchFamily="18" charset="0"/>
              </a:rPr>
              <a:t>Giving insights into marketing options</a:t>
            </a:r>
            <a:endParaRPr lang="en-US" sz="2400" b="1" i="0" dirty="0">
              <a:solidFill>
                <a:srgbClr val="1D2A57"/>
              </a:solidFill>
              <a:effectLst/>
              <a:latin typeface="Times New Roman" panose="02020603050405020304" pitchFamily="18" charset="0"/>
              <a:cs typeface="Times New Roman" panose="02020603050405020304" pitchFamily="18" charset="0"/>
            </a:endParaRPr>
          </a:p>
          <a:p>
            <a:pPr marL="285750" indent="-285750" algn="l">
              <a:buFont typeface="Arial" panose="020B0604020202020204" pitchFamily="34" charset="0"/>
              <a:buChar char="•"/>
            </a:pPr>
            <a:r>
              <a:rPr lang="en-US" sz="2400" b="1" dirty="0">
                <a:solidFill>
                  <a:srgbClr val="1D2A57"/>
                </a:solidFill>
                <a:latin typeface="Times New Roman" panose="02020603050405020304" pitchFamily="18" charset="0"/>
                <a:cs typeface="Times New Roman" panose="02020603050405020304" pitchFamily="18" charset="0"/>
              </a:rPr>
              <a:t>Setting the book up with a printer/marketer  (</a:t>
            </a:r>
            <a:r>
              <a:rPr lang="en-US" sz="2400" b="1" dirty="0" err="1">
                <a:solidFill>
                  <a:srgbClr val="1D2A57"/>
                </a:solidFill>
                <a:latin typeface="Times New Roman" panose="02020603050405020304" pitchFamily="18" charset="0"/>
                <a:cs typeface="Times New Roman" panose="02020603050405020304" pitchFamily="18" charset="0"/>
              </a:rPr>
              <a:t>ie</a:t>
            </a:r>
            <a:r>
              <a:rPr lang="en-US" sz="2400" b="1" dirty="0">
                <a:solidFill>
                  <a:srgbClr val="1D2A57"/>
                </a:solidFill>
                <a:latin typeface="Times New Roman" panose="02020603050405020304" pitchFamily="18" charset="0"/>
                <a:cs typeface="Times New Roman" panose="02020603050405020304" pitchFamily="18" charset="0"/>
              </a:rPr>
              <a:t>: KDP Amazon, </a:t>
            </a:r>
            <a:r>
              <a:rPr lang="en-US" sz="2400" b="1" dirty="0" err="1">
                <a:solidFill>
                  <a:srgbClr val="1D2A57"/>
                </a:solidFill>
                <a:latin typeface="Times New Roman" panose="02020603050405020304" pitchFamily="18" charset="0"/>
                <a:cs typeface="Times New Roman" panose="02020603050405020304" pitchFamily="18" charset="0"/>
              </a:rPr>
              <a:t>Bookbaby</a:t>
            </a:r>
            <a:r>
              <a:rPr lang="en-US" sz="2400" b="1" dirty="0">
                <a:solidFill>
                  <a:srgbClr val="1D2A57"/>
                </a:solidFill>
                <a:latin typeface="Times New Roman" panose="02020603050405020304" pitchFamily="18" charset="0"/>
                <a:cs typeface="Times New Roman" panose="02020603050405020304" pitchFamily="18" charset="0"/>
              </a:rPr>
              <a:t>, Ingram Spark...)</a:t>
            </a:r>
          </a:p>
          <a:p>
            <a:pPr algn="l"/>
            <a:endParaRPr lang="en-US" b="1" i="0" dirty="0">
              <a:solidFill>
                <a:srgbClr val="1D2A57"/>
              </a:solidFill>
              <a:effectLst/>
              <a:latin typeface="Arial" panose="020B0604020202020204" pitchFamily="34" charset="0"/>
            </a:endParaRPr>
          </a:p>
          <a:p>
            <a:pPr algn="l"/>
            <a:r>
              <a:rPr lang="en-US" b="1" dirty="0">
                <a:solidFill>
                  <a:srgbClr val="1D2A57"/>
                </a:solidFill>
                <a:latin typeface="Arial" panose="020B0604020202020204" pitchFamily="34" charset="0"/>
              </a:rPr>
              <a:t> </a:t>
            </a:r>
            <a:endParaRPr lang="en-US" dirty="0"/>
          </a:p>
        </p:txBody>
      </p:sp>
    </p:spTree>
    <p:extLst>
      <p:ext uri="{BB962C8B-B14F-4D97-AF65-F5344CB8AC3E}">
        <p14:creationId xmlns:p14="http://schemas.microsoft.com/office/powerpoint/2010/main" val="3067702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schemeClr>
            </a:gs>
            <a:gs pos="97000">
              <a:schemeClr val="accent4">
                <a:lumMod val="40000"/>
                <a:lumOff val="60000"/>
              </a:schemeClr>
            </a:gs>
            <a:gs pos="54000">
              <a:schemeClr val="accent6">
                <a:lumMod val="20000"/>
                <a:lumOff val="80000"/>
              </a:schemeClr>
            </a:gs>
          </a:gsLst>
          <a:lin ang="4200000" scaled="0"/>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48358C-7C9C-339B-D9A2-1B52212ECAE7}"/>
              </a:ext>
            </a:extLst>
          </p:cNvPr>
          <p:cNvSpPr txBox="1"/>
          <p:nvPr/>
        </p:nvSpPr>
        <p:spPr>
          <a:xfrm>
            <a:off x="1781208" y="1227138"/>
            <a:ext cx="9946105" cy="4955203"/>
          </a:xfrm>
          <a:prstGeom prst="rect">
            <a:avLst/>
          </a:prstGeom>
          <a:noFill/>
        </p:spPr>
        <p:txBody>
          <a:bodyPr wrap="square" rtlCol="0">
            <a:spAutoFit/>
          </a:bodyPr>
          <a:lstStyle/>
          <a:p>
            <a:pPr marL="0" indent="0">
              <a:buNone/>
            </a:pPr>
            <a:r>
              <a:rPr lang="en-US" sz="3200" dirty="0">
                <a:solidFill>
                  <a:srgbClr val="0734E1"/>
                </a:solidFill>
              </a:rPr>
              <a:t>Print Book – Hardback or Paperback</a:t>
            </a:r>
          </a:p>
          <a:p>
            <a:pPr marL="285750" indent="-285750">
              <a:buFont typeface="Arial" panose="020B0604020202020204" pitchFamily="34" charset="0"/>
              <a:buChar char="•"/>
            </a:pPr>
            <a:r>
              <a:rPr lang="en-US" sz="2800" dirty="0"/>
              <a:t>Can be sold at readings, speaking gigs &amp; book signings</a:t>
            </a:r>
          </a:p>
          <a:p>
            <a:pPr marL="285750" indent="-285750">
              <a:buFont typeface="Arial" panose="020B0604020202020204" pitchFamily="34" charset="0"/>
              <a:buChar char="•"/>
            </a:pPr>
            <a:r>
              <a:rPr lang="en-US" sz="2800" dirty="0"/>
              <a:t>Tactile experience for readers</a:t>
            </a:r>
          </a:p>
          <a:p>
            <a:pPr marL="285750" indent="-285750">
              <a:buFont typeface="Arial" panose="020B0604020202020204" pitchFamily="34" charset="0"/>
              <a:buChar char="•"/>
            </a:pPr>
            <a:r>
              <a:rPr lang="en-US" sz="2800" dirty="0"/>
              <a:t>49% of readers prefer print</a:t>
            </a:r>
          </a:p>
          <a:p>
            <a:pPr marL="285750" indent="-285750">
              <a:buFont typeface="Arial" panose="020B0604020202020204" pitchFamily="34" charset="0"/>
              <a:buChar char="•"/>
            </a:pPr>
            <a:r>
              <a:rPr lang="en-US" sz="2800" dirty="0"/>
              <a:t>Print on Demand eliminates inventory &amp; fulfillment issues &amp; costs</a:t>
            </a:r>
          </a:p>
          <a:p>
            <a:endParaRPr lang="en-US" sz="2800" dirty="0"/>
          </a:p>
          <a:p>
            <a:pPr marL="0" indent="0">
              <a:buNone/>
            </a:pPr>
            <a:r>
              <a:rPr lang="en-US" sz="3200" dirty="0">
                <a:solidFill>
                  <a:srgbClr val="0734E1"/>
                </a:solidFill>
              </a:rPr>
              <a:t>eBook</a:t>
            </a:r>
          </a:p>
          <a:p>
            <a:pPr marL="342900" indent="-342900">
              <a:buFont typeface="Arial" panose="020B0604020202020204" pitchFamily="34" charset="0"/>
              <a:buChar char="•"/>
            </a:pPr>
            <a:r>
              <a:rPr lang="en-US" sz="2800" dirty="0"/>
              <a:t>Minimal production costs</a:t>
            </a:r>
          </a:p>
          <a:p>
            <a:pPr marL="342900" indent="-342900">
              <a:buFont typeface="Arial" panose="020B0604020202020204" pitchFamily="34" charset="0"/>
              <a:buChar char="•"/>
            </a:pPr>
            <a:r>
              <a:rPr lang="en-US" sz="2800" dirty="0"/>
              <a:t>Affordable distribution-global reach</a:t>
            </a:r>
          </a:p>
          <a:p>
            <a:pPr marL="342900" indent="-342900">
              <a:buFont typeface="Arial" panose="020B0604020202020204" pitchFamily="34" charset="0"/>
              <a:buChar char="•"/>
            </a:pPr>
            <a:r>
              <a:rPr lang="en-US" sz="2800" dirty="0"/>
              <a:t>Instant delivery to &amp; highly portable for your readers</a:t>
            </a:r>
            <a:endParaRPr lang="en-US" dirty="0"/>
          </a:p>
        </p:txBody>
      </p:sp>
      <p:sp>
        <p:nvSpPr>
          <p:cNvPr id="3" name="TextBox 2">
            <a:extLst>
              <a:ext uri="{FF2B5EF4-FFF2-40B4-BE49-F238E27FC236}">
                <a16:creationId xmlns:a16="http://schemas.microsoft.com/office/drawing/2014/main" id="{557E0259-C14C-74B5-EBCA-124B1AF0E527}"/>
              </a:ext>
            </a:extLst>
          </p:cNvPr>
          <p:cNvSpPr txBox="1"/>
          <p:nvPr/>
        </p:nvSpPr>
        <p:spPr>
          <a:xfrm>
            <a:off x="1781208" y="460216"/>
            <a:ext cx="8629584" cy="861774"/>
          </a:xfrm>
          <a:prstGeom prst="rect">
            <a:avLst/>
          </a:prstGeom>
          <a:noFill/>
        </p:spPr>
        <p:txBody>
          <a:bodyPr wrap="square" rtlCol="0">
            <a:spAutoFit/>
          </a:bodyPr>
          <a:lstStyle/>
          <a:p>
            <a:r>
              <a:rPr lang="en-US" sz="3200" dirty="0"/>
              <a:t>Other decisions for self-publishing authors</a:t>
            </a:r>
            <a:r>
              <a:rPr lang="en-US" dirty="0"/>
              <a:t>:</a:t>
            </a:r>
          </a:p>
          <a:p>
            <a:endParaRPr lang="en-US" dirty="0"/>
          </a:p>
        </p:txBody>
      </p:sp>
    </p:spTree>
    <p:extLst>
      <p:ext uri="{BB962C8B-B14F-4D97-AF65-F5344CB8AC3E}">
        <p14:creationId xmlns:p14="http://schemas.microsoft.com/office/powerpoint/2010/main" val="282649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7000">
              <a:schemeClr val="accent5">
                <a:lumMod val="20000"/>
                <a:lumOff val="80000"/>
              </a:schemeClr>
            </a:gs>
            <a:gs pos="54000">
              <a:schemeClr val="accent6">
                <a:lumMod val="40000"/>
                <a:lumOff val="60000"/>
              </a:schemeClr>
            </a:gs>
          </a:gsLst>
          <a:lin ang="4200000" scaled="0"/>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DCF116-55BD-5CC2-C327-19DEBF9B3A54}"/>
              </a:ext>
            </a:extLst>
          </p:cNvPr>
          <p:cNvSpPr txBox="1"/>
          <p:nvPr/>
        </p:nvSpPr>
        <p:spPr>
          <a:xfrm>
            <a:off x="1913022" y="360948"/>
            <a:ext cx="9974179" cy="6699655"/>
          </a:xfrm>
          <a:prstGeom prst="rect">
            <a:avLst/>
          </a:prstGeom>
          <a:noFill/>
        </p:spPr>
        <p:txBody>
          <a:bodyPr wrap="square" rtlCol="0">
            <a:spAutoFit/>
          </a:bodyPr>
          <a:lstStyle/>
          <a:p>
            <a:pPr marL="0" marR="0" fontAlgn="base">
              <a:lnSpc>
                <a:spcPct val="107000"/>
              </a:lnSpc>
              <a:spcBef>
                <a:spcPts val="0"/>
              </a:spcBef>
              <a:spcAft>
                <a:spcPts val="800"/>
              </a:spcAft>
            </a:pPr>
            <a:r>
              <a:rPr lang="en-US" sz="2400" b="0"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rPr>
              <a:t>Key tasks the self-publisher needs to know and do:</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285750" marR="0" indent="-285750" fontAlgn="base">
              <a:lnSpc>
                <a:spcPct val="107000"/>
              </a:lnSpc>
              <a:spcBef>
                <a:spcPts val="0"/>
              </a:spcBef>
              <a:spcAft>
                <a:spcPts val="8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  Define your target audience</a:t>
            </a:r>
          </a:p>
          <a:p>
            <a:pPr marL="342900" marR="0" lvl="0" indent="-342900" fontAlgn="base">
              <a:lnSpc>
                <a:spcPct val="107000"/>
              </a:lnSpc>
              <a:spcBef>
                <a:spcPts val="0"/>
              </a:spcBef>
              <a:spcAft>
                <a:spcPts val="0"/>
              </a:spcAft>
              <a:buSzPts val="1000"/>
              <a:buFont typeface="Symbol" panose="05050102010706020507" pitchFamily="18" charset="2"/>
              <a:buChar char=""/>
              <a:tabLst>
                <a:tab pos="457200" algn="l"/>
              </a:tabLst>
            </a:pPr>
            <a:r>
              <a:rPr lang="en-US" sz="2400" dirty="0">
                <a:effectLst/>
                <a:latin typeface="Calibri" panose="020F0502020204030204" pitchFamily="34" charset="0"/>
                <a:ea typeface="Calibri" panose="020F0502020204030204" pitchFamily="34" charset="0"/>
                <a:cs typeface="Times New Roman" panose="02020603050405020304" pitchFamily="18" charset="0"/>
              </a:rPr>
              <a:t> Create a detailed content outline</a:t>
            </a:r>
          </a:p>
          <a:p>
            <a:pPr marL="342900" marR="0" lvl="0" indent="-342900" fontAlgn="base">
              <a:lnSpc>
                <a:spcPct val="107000"/>
              </a:lnSpc>
              <a:spcBef>
                <a:spcPts val="0"/>
              </a:spcBef>
              <a:spcAft>
                <a:spcPts val="0"/>
              </a:spcAft>
              <a:buSzPts val="1000"/>
              <a:buFont typeface="Symbol" panose="05050102010706020507" pitchFamily="18" charset="2"/>
              <a:buChar char=""/>
              <a:tabLst>
                <a:tab pos="457200" algn="l"/>
              </a:tabLst>
            </a:pPr>
            <a:r>
              <a:rPr lang="en-US" sz="2400" dirty="0">
                <a:effectLst/>
                <a:latin typeface="Calibri" panose="020F0502020204030204" pitchFamily="34" charset="0"/>
                <a:ea typeface="Calibri" panose="020F0502020204030204" pitchFamily="34" charset="0"/>
                <a:cs typeface="Times New Roman" panose="02020603050405020304" pitchFamily="18" charset="0"/>
              </a:rPr>
              <a:t> Research content then write the manuscript</a:t>
            </a:r>
          </a:p>
          <a:p>
            <a:pPr marL="342900" marR="0" lvl="0" indent="-342900" fontAlgn="base">
              <a:lnSpc>
                <a:spcPct val="107000"/>
              </a:lnSpc>
              <a:spcBef>
                <a:spcPts val="0"/>
              </a:spcBef>
              <a:spcAft>
                <a:spcPts val="0"/>
              </a:spcAft>
              <a:buSzPts val="1000"/>
              <a:buFont typeface="Symbol" panose="05050102010706020507" pitchFamily="18" charset="2"/>
              <a:buChar char=""/>
              <a:tabLst>
                <a:tab pos="457200" algn="l"/>
              </a:tabLst>
            </a:pPr>
            <a:r>
              <a:rPr lang="en-US" sz="2400" dirty="0">
                <a:effectLst/>
                <a:latin typeface="Calibri" panose="020F0502020204030204" pitchFamily="34" charset="0"/>
                <a:ea typeface="Calibri" panose="020F0502020204030204" pitchFamily="34" charset="0"/>
                <a:cs typeface="Times New Roman" panose="02020603050405020304" pitchFamily="18" charset="0"/>
              </a:rPr>
              <a:t> Have the manuscript edited</a:t>
            </a:r>
          </a:p>
          <a:p>
            <a:pPr marL="342900" marR="0" lvl="0" indent="-342900" fontAlgn="base">
              <a:lnSpc>
                <a:spcPct val="107000"/>
              </a:lnSpc>
              <a:spcBef>
                <a:spcPts val="0"/>
              </a:spcBef>
              <a:spcAft>
                <a:spcPts val="0"/>
              </a:spcAft>
              <a:buSzPts val="1000"/>
              <a:buFont typeface="Symbol" panose="05050102010706020507" pitchFamily="18" charset="2"/>
              <a:buChar char=""/>
              <a:tabLst>
                <a:tab pos="457200" algn="l"/>
              </a:tabLst>
            </a:pPr>
            <a:r>
              <a:rPr lang="en-US" sz="2400" dirty="0">
                <a:effectLst/>
                <a:latin typeface="Calibri" panose="020F0502020204030204" pitchFamily="34" charset="0"/>
                <a:ea typeface="Calibri" panose="020F0502020204030204" pitchFamily="34" charset="0"/>
                <a:cs typeface="Times New Roman" panose="02020603050405020304" pitchFamily="18" charset="0"/>
              </a:rPr>
              <a:t>Choose a self-publishing option, then hire a printer/marketer, such as Create Space, Ingram Spark, KDP Amazon, Book Baby or I Universe  </a:t>
            </a:r>
          </a:p>
          <a:p>
            <a:pPr marL="342900" marR="0" lvl="0" indent="-342900" fontAlgn="base">
              <a:lnSpc>
                <a:spcPct val="107000"/>
              </a:lnSpc>
              <a:spcBef>
                <a:spcPts val="0"/>
              </a:spcBef>
              <a:spcAft>
                <a:spcPts val="0"/>
              </a:spcAft>
              <a:buSzPts val="1000"/>
              <a:buFont typeface="Symbol" panose="05050102010706020507" pitchFamily="18" charset="2"/>
              <a:buChar char=""/>
              <a:tabLst>
                <a:tab pos="457200" algn="l"/>
              </a:tabLst>
            </a:pPr>
            <a:r>
              <a:rPr lang="en-US" sz="2400" dirty="0">
                <a:effectLst/>
                <a:latin typeface="Calibri" panose="020F0502020204030204" pitchFamily="34" charset="0"/>
                <a:ea typeface="Calibri" panose="020F0502020204030204" pitchFamily="34" charset="0"/>
                <a:cs typeface="Times New Roman" panose="02020603050405020304" pitchFamily="18" charset="0"/>
              </a:rPr>
              <a:t>Learn the business aspects of becoming a writer. (ISBN’s, Copyrights, etc.)</a:t>
            </a:r>
          </a:p>
          <a:p>
            <a:pPr marL="342900" marR="0" lvl="0" indent="-342900" fontAlgn="base">
              <a:lnSpc>
                <a:spcPct val="107000"/>
              </a:lnSpc>
              <a:spcBef>
                <a:spcPts val="0"/>
              </a:spcBef>
              <a:spcAft>
                <a:spcPts val="0"/>
              </a:spcAft>
              <a:buSzPts val="1000"/>
              <a:buFont typeface="Symbol" panose="05050102010706020507" pitchFamily="18" charset="2"/>
              <a:buChar char=""/>
              <a:tabLst>
                <a:tab pos="457200" algn="l"/>
              </a:tabLst>
            </a:pPr>
            <a:r>
              <a:rPr lang="en-US" sz="2400" dirty="0">
                <a:effectLst/>
                <a:latin typeface="Calibri" panose="020F0502020204030204" pitchFamily="34" charset="0"/>
                <a:ea typeface="Calibri" panose="020F0502020204030204" pitchFamily="34" charset="0"/>
                <a:cs typeface="Times New Roman" panose="02020603050405020304" pitchFamily="18" charset="0"/>
              </a:rPr>
              <a:t> Set cover price and publication date</a:t>
            </a:r>
          </a:p>
          <a:p>
            <a:pPr marL="342900" marR="0" lvl="0" indent="-342900" fontAlgn="base">
              <a:lnSpc>
                <a:spcPct val="107000"/>
              </a:lnSpc>
              <a:spcBef>
                <a:spcPts val="0"/>
              </a:spcBef>
              <a:spcAft>
                <a:spcPts val="0"/>
              </a:spcAft>
              <a:buSzPts val="1000"/>
              <a:buFont typeface="Symbol" panose="05050102010706020507" pitchFamily="18" charset="2"/>
              <a:buChar char=""/>
              <a:tabLst>
                <a:tab pos="457200" algn="l"/>
              </a:tabLst>
            </a:pPr>
            <a:r>
              <a:rPr lang="en-US" sz="2400" dirty="0">
                <a:effectLst/>
                <a:latin typeface="Calibri" panose="020F0502020204030204" pitchFamily="34" charset="0"/>
                <a:ea typeface="Calibri" panose="020F0502020204030204" pitchFamily="34" charset="0"/>
                <a:cs typeface="Times New Roman" panose="02020603050405020304" pitchFamily="18" charset="0"/>
              </a:rPr>
              <a:t> Have manuscript’s interior pages designed and formatted</a:t>
            </a:r>
          </a:p>
          <a:p>
            <a:pPr marL="342900" marR="0" lvl="0" indent="-342900" fontAlgn="base">
              <a:lnSpc>
                <a:spcPct val="107000"/>
              </a:lnSpc>
              <a:spcBef>
                <a:spcPts val="0"/>
              </a:spcBef>
              <a:spcAft>
                <a:spcPts val="0"/>
              </a:spcAft>
              <a:buSzPts val="1000"/>
              <a:buFont typeface="Symbol" panose="05050102010706020507" pitchFamily="18" charset="2"/>
              <a:buChar char=""/>
              <a:tabLst>
                <a:tab pos="457200" algn="l"/>
              </a:tabLst>
            </a:pPr>
            <a:r>
              <a:rPr lang="en-US" sz="2400" dirty="0">
                <a:effectLst/>
                <a:latin typeface="Calibri" panose="020F0502020204030204" pitchFamily="34" charset="0"/>
                <a:ea typeface="Calibri" panose="020F0502020204030204" pitchFamily="34" charset="0"/>
                <a:cs typeface="Times New Roman" panose="02020603050405020304" pitchFamily="18" charset="0"/>
              </a:rPr>
              <a:t> Create, or hire someone to create, front and back covers</a:t>
            </a:r>
          </a:p>
          <a:p>
            <a:pPr marL="342900" marR="0" lvl="0" indent="-342900" fontAlgn="base">
              <a:lnSpc>
                <a:spcPct val="107000"/>
              </a:lnSpc>
              <a:spcBef>
                <a:spcPts val="0"/>
              </a:spcBef>
              <a:spcAft>
                <a:spcPts val="0"/>
              </a:spcAft>
              <a:buSzPts val="1000"/>
              <a:buFont typeface="Symbol" panose="05050102010706020507" pitchFamily="18" charset="2"/>
              <a:buChar char=""/>
              <a:tabLst>
                <a:tab pos="457200" algn="l"/>
              </a:tabLst>
            </a:pPr>
            <a:r>
              <a:rPr lang="en-US" sz="2400" dirty="0">
                <a:effectLst/>
                <a:latin typeface="Calibri" panose="020F0502020204030204" pitchFamily="34" charset="0"/>
                <a:ea typeface="Calibri" panose="020F0502020204030204" pitchFamily="34" charset="0"/>
                <a:cs typeface="Times New Roman" panose="02020603050405020304" pitchFamily="18" charset="0"/>
              </a:rPr>
              <a:t> Develop press materials</a:t>
            </a:r>
          </a:p>
          <a:p>
            <a:pPr marL="342900" marR="0" lvl="0" indent="-342900" fontAlgn="base">
              <a:lnSpc>
                <a:spcPct val="107000"/>
              </a:lnSpc>
              <a:spcBef>
                <a:spcPts val="0"/>
              </a:spcBef>
              <a:spcAft>
                <a:spcPts val="0"/>
              </a:spcAft>
              <a:buSzPts val="1000"/>
              <a:buFont typeface="Symbol" panose="05050102010706020507" pitchFamily="18" charset="2"/>
              <a:buChar char=""/>
              <a:tabLst>
                <a:tab pos="457200" algn="l"/>
              </a:tabLst>
            </a:pPr>
            <a:r>
              <a:rPr lang="en-US" sz="2400" dirty="0">
                <a:effectLst/>
                <a:latin typeface="Calibri" panose="020F0502020204030204" pitchFamily="34" charset="0"/>
                <a:ea typeface="Calibri" panose="020F0502020204030204" pitchFamily="34" charset="0"/>
                <a:cs typeface="Times New Roman" panose="02020603050405020304" pitchFamily="18" charset="0"/>
              </a:rPr>
              <a:t> Plan and implement a comprehensive marketing, public relations, and advertising campaign</a:t>
            </a:r>
          </a:p>
          <a:p>
            <a:pPr marL="342900" marR="0" lvl="0" indent="-342900" fontAlgn="base">
              <a:lnSpc>
                <a:spcPct val="107000"/>
              </a:lnSpc>
              <a:spcBef>
                <a:spcPts val="0"/>
              </a:spcBef>
              <a:spcAft>
                <a:spcPts val="0"/>
              </a:spcAft>
              <a:buSzPts val="1000"/>
              <a:buFont typeface="Symbol" panose="05050102010706020507" pitchFamily="18" charset="2"/>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529310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39000">
              <a:schemeClr val="accent6">
                <a:lumMod val="60000"/>
                <a:lumOff val="40000"/>
              </a:schemeClr>
            </a:gs>
            <a:gs pos="97000">
              <a:srgbClr val="E3CAE9"/>
            </a:gs>
            <a:gs pos="83000">
              <a:schemeClr val="accent1">
                <a:lumMod val="5000"/>
                <a:lumOff val="95000"/>
              </a:schemeClr>
            </a:gs>
            <a:gs pos="8000">
              <a:schemeClr val="accent6">
                <a:lumMod val="50000"/>
              </a:schemeClr>
            </a:gs>
          </a:gsLst>
          <a:lin ang="5400000" scaled="0"/>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FCF018-831D-EE3F-CA81-5244973676F7}"/>
              </a:ext>
            </a:extLst>
          </p:cNvPr>
          <p:cNvSpPr txBox="1"/>
          <p:nvPr/>
        </p:nvSpPr>
        <p:spPr>
          <a:xfrm>
            <a:off x="2590799" y="924560"/>
            <a:ext cx="8087360" cy="707886"/>
          </a:xfrm>
          <a:prstGeom prst="rect">
            <a:avLst/>
          </a:prstGeom>
          <a:noFill/>
        </p:spPr>
        <p:txBody>
          <a:bodyPr wrap="square" rtlCol="0">
            <a:spAutoFit/>
          </a:bodyPr>
          <a:lstStyle/>
          <a:p>
            <a:pPr algn="ctr"/>
            <a:r>
              <a:rPr lang="en-US" sz="4000" dirty="0"/>
              <a:t> </a:t>
            </a:r>
            <a:endParaRPr lang="en-US" sz="3200" dirty="0"/>
          </a:p>
        </p:txBody>
      </p:sp>
      <p:sp>
        <p:nvSpPr>
          <p:cNvPr id="3" name="Rectangle 2">
            <a:extLst>
              <a:ext uri="{FF2B5EF4-FFF2-40B4-BE49-F238E27FC236}">
                <a16:creationId xmlns:a16="http://schemas.microsoft.com/office/drawing/2014/main" id="{B5591A3C-A611-675C-892B-9A784B55A12A}"/>
              </a:ext>
            </a:extLst>
          </p:cNvPr>
          <p:cNvSpPr/>
          <p:nvPr/>
        </p:nvSpPr>
        <p:spPr>
          <a:xfrm>
            <a:off x="3982213" y="178202"/>
            <a:ext cx="457048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FEDE68"/>
                </a:solidFill>
                <a:effectLst/>
              </a:rPr>
              <a:t>Pre-Publishing</a:t>
            </a:r>
          </a:p>
        </p:txBody>
      </p:sp>
      <p:sp>
        <p:nvSpPr>
          <p:cNvPr id="4" name="TextBox 3">
            <a:extLst>
              <a:ext uri="{FF2B5EF4-FFF2-40B4-BE49-F238E27FC236}">
                <a16:creationId xmlns:a16="http://schemas.microsoft.com/office/drawing/2014/main" id="{82E14451-2D78-EBA2-3569-48D28BD6D032}"/>
              </a:ext>
            </a:extLst>
          </p:cNvPr>
          <p:cNvSpPr txBox="1"/>
          <p:nvPr/>
        </p:nvSpPr>
        <p:spPr>
          <a:xfrm>
            <a:off x="1171892" y="1101532"/>
            <a:ext cx="10753725" cy="5186035"/>
          </a:xfrm>
          <a:prstGeom prst="rect">
            <a:avLst/>
          </a:prstGeom>
          <a:solidFill>
            <a:schemeClr val="accent5">
              <a:lumMod val="20000"/>
              <a:lumOff val="80000"/>
              <a:alpha val="52000"/>
            </a:schemeClr>
          </a:solidFill>
        </p:spPr>
        <p:txBody>
          <a:bodyPr wrap="square" rtlCol="0">
            <a:spAutoFit/>
          </a:bodyPr>
          <a:lstStyle/>
          <a:p>
            <a:pPr algn="ctr"/>
            <a:r>
              <a:rPr lang="en-US" sz="2800" dirty="0"/>
              <a:t>You may think the book is complete, but it is NOT</a:t>
            </a:r>
          </a:p>
          <a:p>
            <a:pPr algn="ctr"/>
            <a:endParaRPr lang="en-US" sz="1600" dirty="0"/>
          </a:p>
          <a:p>
            <a:r>
              <a:rPr lang="en-US" sz="2800" b="1" dirty="0"/>
              <a:t>Developmental Editing –</a:t>
            </a:r>
            <a:r>
              <a:rPr lang="en-US" sz="2800" dirty="0"/>
              <a:t> Looks at the big picture, the organization </a:t>
            </a:r>
            <a:r>
              <a:rPr lang="en-US" sz="2800" dirty="0" err="1"/>
              <a:t>ans</a:t>
            </a:r>
            <a:r>
              <a:rPr lang="en-US" sz="2800" dirty="0"/>
              <a:t> strength of a book including characters, pacing, point of view, tense, subplots and dialog.</a:t>
            </a:r>
          </a:p>
          <a:p>
            <a:endParaRPr lang="en-US" sz="1000" b="1" dirty="0"/>
          </a:p>
          <a:p>
            <a:r>
              <a:rPr lang="en-US" sz="2800" b="1" dirty="0"/>
              <a:t>Edit for Content </a:t>
            </a:r>
            <a:r>
              <a:rPr lang="en-US" sz="2800" dirty="0"/>
              <a:t>– inconsistencies in characters, timeline, locations.</a:t>
            </a:r>
          </a:p>
          <a:p>
            <a:endParaRPr lang="en-US" sz="1100" dirty="0"/>
          </a:p>
          <a:p>
            <a:r>
              <a:rPr lang="en-US" sz="2800" b="1" dirty="0"/>
              <a:t>Line editing- </a:t>
            </a:r>
            <a:r>
              <a:rPr lang="en-US" sz="2800" dirty="0"/>
              <a:t>issues in spelling, grammar, word choices.  Looks for weakness such as overuse of a word, unnecessary adverbs, overly long paragraphs.   Each line of the story is viewed critically.</a:t>
            </a:r>
          </a:p>
          <a:p>
            <a:endParaRPr lang="en-US" sz="1400" dirty="0"/>
          </a:p>
          <a:p>
            <a:r>
              <a:rPr lang="en-US" sz="2800" b="1" dirty="0"/>
              <a:t>Beta readers </a:t>
            </a:r>
            <a:r>
              <a:rPr lang="en-US" sz="2800" dirty="0"/>
              <a:t>– people you ask to read the book either for general opinions or for specific content (i.e. descriptions of a place or event)</a:t>
            </a:r>
            <a:endParaRPr lang="en-US" dirty="0"/>
          </a:p>
        </p:txBody>
      </p:sp>
    </p:spTree>
    <p:extLst>
      <p:ext uri="{BB962C8B-B14F-4D97-AF65-F5344CB8AC3E}">
        <p14:creationId xmlns:p14="http://schemas.microsoft.com/office/powerpoint/2010/main" val="4175117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54000">
              <a:schemeClr val="accent6">
                <a:lumMod val="60000"/>
                <a:lumOff val="40000"/>
              </a:schemeClr>
            </a:gs>
          </a:gsLst>
          <a:lin ang="4200000" scaled="0"/>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2C04F5-9625-7FC5-AFE9-A83F32CD1682}"/>
              </a:ext>
            </a:extLst>
          </p:cNvPr>
          <p:cNvSpPr txBox="1"/>
          <p:nvPr/>
        </p:nvSpPr>
        <p:spPr>
          <a:xfrm>
            <a:off x="2296160" y="2134214"/>
            <a:ext cx="8361680" cy="2554545"/>
          </a:xfrm>
          <a:prstGeom prst="rect">
            <a:avLst/>
          </a:prstGeom>
          <a:noFill/>
        </p:spPr>
        <p:txBody>
          <a:bodyPr wrap="square">
            <a:spAutoFit/>
          </a:bodyPr>
          <a:lstStyle/>
          <a:p>
            <a:pPr marL="0" indent="0">
              <a:lnSpc>
                <a:spcPct val="100000"/>
              </a:lnSpc>
              <a:spcBef>
                <a:spcPts val="600"/>
              </a:spcBef>
              <a:buNone/>
            </a:pPr>
            <a:r>
              <a:rPr lang="en-US" sz="4000" dirty="0"/>
              <a:t>If you wait until you’re done </a:t>
            </a:r>
            <a:r>
              <a:rPr lang="en-US" sz="4000" dirty="0">
                <a:solidFill>
                  <a:srgbClr val="0734E1"/>
                </a:solidFill>
              </a:rPr>
              <a:t>(writing)</a:t>
            </a:r>
            <a:r>
              <a:rPr lang="en-US" sz="4000" dirty="0"/>
              <a:t> before you do the marketing, you’ve waited far too long. </a:t>
            </a:r>
          </a:p>
          <a:p>
            <a:pPr marL="0" indent="0" algn="r">
              <a:buNone/>
            </a:pPr>
            <a:r>
              <a:rPr lang="en-US" sz="4000" dirty="0"/>
              <a:t>Seth Godin</a:t>
            </a:r>
          </a:p>
        </p:txBody>
      </p:sp>
    </p:spTree>
    <p:extLst>
      <p:ext uri="{BB962C8B-B14F-4D97-AF65-F5344CB8AC3E}">
        <p14:creationId xmlns:p14="http://schemas.microsoft.com/office/powerpoint/2010/main" val="3630637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accent6">
                <a:lumMod val="60000"/>
                <a:lumOff val="40000"/>
              </a:schemeClr>
            </a:gs>
          </a:gsLst>
          <a:lin ang="4200000" scaled="0"/>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C2EB45-7959-EEBC-CED7-A419781E2612}"/>
              </a:ext>
            </a:extLst>
          </p:cNvPr>
          <p:cNvSpPr/>
          <p:nvPr/>
        </p:nvSpPr>
        <p:spPr>
          <a:xfrm>
            <a:off x="1443789" y="207057"/>
            <a:ext cx="10521233" cy="5535426"/>
          </a:xfrm>
          <a:prstGeom prst="rect">
            <a:avLst/>
          </a:prstGeom>
          <a:noFill/>
        </p:spPr>
        <p:txBody>
          <a:bodyPr wrap="squar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Questions to Ask Yourself.</a:t>
            </a:r>
          </a:p>
          <a:p>
            <a:endParaRPr lang="en-US" sz="3200" b="0" cap="none" spc="0" dirty="0">
              <a:ln w="0"/>
              <a:solidFill>
                <a:schemeClr val="accent1"/>
              </a:solidFill>
              <a:effectLst>
                <a:outerShdw blurRad="38100" dist="25400" dir="5400000" algn="ctr" rotWithShape="0">
                  <a:srgbClr val="6E747A">
                    <a:alpha val="43000"/>
                  </a:srgbClr>
                </a:outerShdw>
              </a:effectLst>
              <a:latin typeface="Candara" panose="020E0502030303020204" pitchFamily="34" charset="0"/>
            </a:endParaRPr>
          </a:p>
          <a:p>
            <a:r>
              <a:rPr lang="en-US" sz="3200" b="0" cap="none" spc="0" dirty="0">
                <a:ln w="0"/>
                <a:solidFill>
                  <a:srgbClr val="00264C"/>
                </a:solidFill>
                <a:effectLst>
                  <a:outerShdw blurRad="38100" dist="25400" dir="5400000" algn="ctr" rotWithShape="0">
                    <a:srgbClr val="6E747A">
                      <a:alpha val="43000"/>
                    </a:srgbClr>
                  </a:outerShdw>
                </a:effectLst>
                <a:latin typeface="Candara" panose="020E0502030303020204" pitchFamily="34" charset="0"/>
              </a:rPr>
              <a:t>Why did you write this manuscript?</a:t>
            </a:r>
          </a:p>
          <a:p>
            <a:pPr marR="0" lvl="0">
              <a:lnSpc>
                <a:spcPct val="107000"/>
              </a:lnSpc>
              <a:spcBef>
                <a:spcPts val="0"/>
              </a:spcBef>
              <a:spcAft>
                <a:spcPts val="0"/>
              </a:spcAft>
            </a:pPr>
            <a:r>
              <a:rPr lang="en-US" sz="3200" dirty="0">
                <a:solidFill>
                  <a:srgbClr val="00264C"/>
                </a:solidFill>
                <a:effectLst/>
                <a:latin typeface="Candara" panose="020E0502030303020204" pitchFamily="34" charset="0"/>
                <a:ea typeface="Calibri" panose="020F0502020204030204" pitchFamily="34" charset="0"/>
                <a:cs typeface="Times New Roman" panose="02020603050405020304" pitchFamily="18" charset="0"/>
              </a:rPr>
              <a:t>Who did you write it for?  </a:t>
            </a:r>
          </a:p>
          <a:p>
            <a:pPr marR="0" lvl="0">
              <a:lnSpc>
                <a:spcPct val="107000"/>
              </a:lnSpc>
              <a:spcBef>
                <a:spcPts val="0"/>
              </a:spcBef>
              <a:spcAft>
                <a:spcPts val="0"/>
              </a:spcAft>
            </a:pPr>
            <a:r>
              <a:rPr lang="en-US" sz="3200" dirty="0">
                <a:solidFill>
                  <a:srgbClr val="00264C"/>
                </a:solidFill>
                <a:effectLst/>
                <a:latin typeface="Candara" panose="020E0502030303020204" pitchFamily="34" charset="0"/>
                <a:ea typeface="Calibri" panose="020F0502020204030204" pitchFamily="34" charset="0"/>
                <a:cs typeface="Times New Roman" panose="02020603050405020304" pitchFamily="18" charset="0"/>
              </a:rPr>
              <a:t>What are your goals as an author?</a:t>
            </a:r>
          </a:p>
          <a:p>
            <a:pPr marR="0" lvl="0">
              <a:lnSpc>
                <a:spcPct val="107000"/>
              </a:lnSpc>
              <a:spcBef>
                <a:spcPts val="0"/>
              </a:spcBef>
              <a:spcAft>
                <a:spcPts val="800"/>
              </a:spcAft>
            </a:pPr>
            <a:r>
              <a:rPr lang="en-US" sz="3200" dirty="0">
                <a:solidFill>
                  <a:srgbClr val="00264C"/>
                </a:solidFill>
                <a:effectLst/>
                <a:latin typeface="Candara" panose="020E0502030303020204" pitchFamily="34" charset="0"/>
                <a:ea typeface="Calibri" panose="020F0502020204030204" pitchFamily="34" charset="0"/>
                <a:cs typeface="Times New Roman" panose="02020603050405020304" pitchFamily="18" charset="0"/>
              </a:rPr>
              <a:t>Will this be it...or do you picture yourself as writing other books as well?</a:t>
            </a:r>
          </a:p>
          <a:p>
            <a:pPr marR="0" lvl="0">
              <a:lnSpc>
                <a:spcPct val="107000"/>
              </a:lnSpc>
              <a:spcBef>
                <a:spcPts val="0"/>
              </a:spcBef>
              <a:spcAft>
                <a:spcPts val="800"/>
              </a:spcAft>
            </a:pPr>
            <a:r>
              <a:rPr lang="en-US" sz="3200" dirty="0">
                <a:solidFill>
                  <a:srgbClr val="00264C"/>
                </a:solidFill>
                <a:latin typeface="Candara" panose="020E0502030303020204" pitchFamily="34" charset="0"/>
                <a:ea typeface="Calibri" panose="020F0502020204030204" pitchFamily="34" charset="0"/>
                <a:cs typeface="Times New Roman" panose="02020603050405020304" pitchFamily="18" charset="0"/>
              </a:rPr>
              <a:t>How do you define success?</a:t>
            </a:r>
            <a:endParaRPr lang="en-US" sz="3200" dirty="0">
              <a:solidFill>
                <a:srgbClr val="00264C"/>
              </a:solidFill>
              <a:effectLst/>
              <a:latin typeface="Candara" panose="020E050203030302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endParaRPr lang="en-US" sz="1100" b="0" cap="none" spc="0" dirty="0">
              <a:ln w="0"/>
              <a:solidFill>
                <a:schemeClr val="accent1"/>
              </a:solidFill>
              <a:latin typeface="Candara" panose="020E050203030302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r>
              <a:rPr lang="en-US" sz="3200" b="0" cap="none" spc="0" dirty="0">
                <a:ln w="0"/>
                <a:solidFill>
                  <a:schemeClr val="accent1"/>
                </a:solidFill>
                <a:latin typeface="Candara" panose="020E0502030303020204" pitchFamily="34" charset="0"/>
                <a:ea typeface="Calibri" panose="020F0502020204030204" pitchFamily="34" charset="0"/>
                <a:cs typeface="Times New Roman" panose="02020603050405020304" pitchFamily="18" charset="0"/>
              </a:rPr>
              <a:t>The answers to these questions determine your next step. </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432940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91000">
              <a:srgbClr val="E3CAE9"/>
            </a:gs>
            <a:gs pos="39000">
              <a:schemeClr val="accent1">
                <a:lumMod val="5000"/>
                <a:lumOff val="95000"/>
              </a:schemeClr>
            </a:gs>
            <a:gs pos="8000">
              <a:schemeClr val="accent6">
                <a:lumMod val="20000"/>
                <a:lumOff val="80000"/>
              </a:schemeClr>
            </a:gs>
          </a:gsLst>
          <a:lin ang="4200000" scaled="0"/>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FCF018-831D-EE3F-CA81-5244973676F7}"/>
              </a:ext>
            </a:extLst>
          </p:cNvPr>
          <p:cNvSpPr txBox="1"/>
          <p:nvPr/>
        </p:nvSpPr>
        <p:spPr>
          <a:xfrm>
            <a:off x="1714500" y="682466"/>
            <a:ext cx="9982200" cy="5847755"/>
          </a:xfrm>
          <a:prstGeom prst="rect">
            <a:avLst/>
          </a:prstGeom>
          <a:noFill/>
        </p:spPr>
        <p:txBody>
          <a:bodyPr wrap="square" rtlCol="0">
            <a:spAutoFit/>
          </a:bodyPr>
          <a:lstStyle/>
          <a:p>
            <a:pPr algn="ctr"/>
            <a:r>
              <a:rPr lang="en-US" sz="4000" dirty="0"/>
              <a:t>Normal Stages of Book Marketing</a:t>
            </a:r>
          </a:p>
          <a:p>
            <a:endParaRPr lang="en-US" dirty="0"/>
          </a:p>
          <a:p>
            <a:pPr marL="285750" indent="-285750">
              <a:buFont typeface="Arial" panose="020B0604020202020204" pitchFamily="34" charset="0"/>
              <a:buChar char="•"/>
            </a:pPr>
            <a:r>
              <a:rPr lang="en-US" sz="3600" strike="sngStrike" dirty="0"/>
              <a:t>Before you write a book</a:t>
            </a:r>
          </a:p>
          <a:p>
            <a:pPr marL="285750" indent="-285750">
              <a:buFont typeface="Arial" panose="020B0604020202020204" pitchFamily="34" charset="0"/>
              <a:buChar char="•"/>
            </a:pPr>
            <a:endParaRPr lang="en-US" sz="3600" dirty="0"/>
          </a:p>
          <a:p>
            <a:pPr marL="285750" indent="-285750">
              <a:buFont typeface="Arial" panose="020B0604020202020204" pitchFamily="34" charset="0"/>
              <a:buChar char="•"/>
            </a:pPr>
            <a:r>
              <a:rPr lang="en-US" sz="3600" strike="sngStrike" dirty="0"/>
              <a:t>While you are writing a book</a:t>
            </a:r>
          </a:p>
          <a:p>
            <a:pPr marL="285750" indent="-285750">
              <a:buFont typeface="Arial" panose="020B0604020202020204" pitchFamily="34" charset="0"/>
              <a:buChar char="•"/>
            </a:pPr>
            <a:endParaRPr lang="en-US" sz="3600" dirty="0"/>
          </a:p>
          <a:p>
            <a:pPr marL="285750" indent="-285750">
              <a:buFont typeface="Arial" panose="020B0604020202020204" pitchFamily="34" charset="0"/>
              <a:buChar char="•"/>
            </a:pPr>
            <a:r>
              <a:rPr lang="en-US" sz="3600" dirty="0">
                <a:solidFill>
                  <a:srgbClr val="0000CC"/>
                </a:solidFill>
              </a:rPr>
              <a:t>After the book is written</a:t>
            </a:r>
          </a:p>
          <a:p>
            <a:pPr marL="285750" indent="-285750">
              <a:buFont typeface="Arial" panose="020B0604020202020204" pitchFamily="34" charset="0"/>
              <a:buChar char="•"/>
            </a:pPr>
            <a:endParaRPr lang="en-US" sz="3600" dirty="0"/>
          </a:p>
          <a:p>
            <a:pPr marL="285750" indent="-285750">
              <a:buFont typeface="Arial" panose="020B0604020202020204" pitchFamily="34" charset="0"/>
              <a:buChar char="•"/>
            </a:pPr>
            <a:r>
              <a:rPr lang="en-US" sz="3600" dirty="0">
                <a:solidFill>
                  <a:srgbClr val="0000CC"/>
                </a:solidFill>
              </a:rPr>
              <a:t>After the book is published.</a:t>
            </a:r>
          </a:p>
          <a:p>
            <a:pPr marL="285750" indent="-285750">
              <a:buFont typeface="Arial" panose="020B0604020202020204" pitchFamily="34" charset="0"/>
              <a:buChar char="•"/>
            </a:pPr>
            <a:endParaRPr lang="en-US" sz="3200" dirty="0"/>
          </a:p>
          <a:p>
            <a:r>
              <a:rPr lang="en-US" sz="3200" dirty="0"/>
              <a:t>  </a:t>
            </a:r>
          </a:p>
        </p:txBody>
      </p:sp>
    </p:spTree>
    <p:extLst>
      <p:ext uri="{BB962C8B-B14F-4D97-AF65-F5344CB8AC3E}">
        <p14:creationId xmlns:p14="http://schemas.microsoft.com/office/powerpoint/2010/main" val="2831760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97000">
              <a:schemeClr val="accent2">
                <a:lumMod val="20000"/>
                <a:lumOff val="80000"/>
              </a:schemeClr>
            </a:gs>
            <a:gs pos="54000">
              <a:srgbClr val="E2D0F0"/>
            </a:gs>
          </a:gsLst>
          <a:lin ang="4200000" scaled="0"/>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793B79-11A2-ADE9-932E-F12D3022E497}"/>
              </a:ext>
            </a:extLst>
          </p:cNvPr>
          <p:cNvSpPr txBox="1"/>
          <p:nvPr/>
        </p:nvSpPr>
        <p:spPr>
          <a:xfrm>
            <a:off x="1752600" y="419100"/>
            <a:ext cx="8953500" cy="1200329"/>
          </a:xfrm>
          <a:prstGeom prst="rect">
            <a:avLst/>
          </a:prstGeom>
          <a:noFill/>
        </p:spPr>
        <p:txBody>
          <a:bodyPr wrap="square" rtlCol="0">
            <a:spAutoFit/>
          </a:bodyPr>
          <a:lstStyle/>
          <a:p>
            <a:r>
              <a:rPr lang="en-US" sz="3600" dirty="0"/>
              <a:t>Who would want to read your book?</a:t>
            </a:r>
          </a:p>
          <a:p>
            <a:r>
              <a:rPr lang="en-US" sz="3600" dirty="0"/>
              <a:t>           (and don’t say “everyone”) </a:t>
            </a:r>
          </a:p>
        </p:txBody>
      </p:sp>
      <p:sp>
        <p:nvSpPr>
          <p:cNvPr id="4" name="TextBox 3">
            <a:extLst>
              <a:ext uri="{FF2B5EF4-FFF2-40B4-BE49-F238E27FC236}">
                <a16:creationId xmlns:a16="http://schemas.microsoft.com/office/drawing/2014/main" id="{D3805B3F-09E3-1912-FAAB-288C36164D07}"/>
              </a:ext>
            </a:extLst>
          </p:cNvPr>
          <p:cNvSpPr txBox="1"/>
          <p:nvPr/>
        </p:nvSpPr>
        <p:spPr>
          <a:xfrm>
            <a:off x="1428749" y="1752600"/>
            <a:ext cx="10553701" cy="4832092"/>
          </a:xfrm>
          <a:prstGeom prst="rect">
            <a:avLst/>
          </a:prstGeom>
          <a:noFill/>
        </p:spPr>
        <p:txBody>
          <a:bodyPr wrap="square" rtlCol="0">
            <a:spAutoFit/>
          </a:bodyPr>
          <a:lstStyle/>
          <a:p>
            <a:r>
              <a:rPr lang="en-US" sz="2000" dirty="0">
                <a:solidFill>
                  <a:srgbClr val="0000CC"/>
                </a:solidFill>
              </a:rPr>
              <a:t>There are different audiences for Fiction and Non-Fiction and even within those two general categories lie a wide variety of reading tastes. </a:t>
            </a:r>
          </a:p>
          <a:p>
            <a:endParaRPr lang="en-US" sz="2000" dirty="0"/>
          </a:p>
          <a:p>
            <a:r>
              <a:rPr lang="en-US" sz="2000" dirty="0"/>
              <a:t>Example Genre:   Fantasy</a:t>
            </a:r>
          </a:p>
          <a:p>
            <a:endParaRPr lang="en-US" sz="2000" dirty="0"/>
          </a:p>
          <a:p>
            <a:r>
              <a:rPr lang="en-US" sz="2000" b="1" dirty="0"/>
              <a:t>Reader Preferences could be:</a:t>
            </a:r>
          </a:p>
          <a:p>
            <a:r>
              <a:rPr lang="en-US" sz="2000" dirty="0"/>
              <a:t>	</a:t>
            </a:r>
            <a:r>
              <a:rPr lang="en-US" sz="2000" dirty="0">
                <a:solidFill>
                  <a:srgbClr val="0000CC"/>
                </a:solidFill>
              </a:rPr>
              <a:t>Culturally oriented</a:t>
            </a:r>
            <a:r>
              <a:rPr lang="en-US" sz="2000" dirty="0"/>
              <a:t>:    American, mediterranean, Nordic, Egyptian, Hindi, Oriental</a:t>
            </a:r>
          </a:p>
          <a:p>
            <a:r>
              <a:rPr lang="en-US" sz="2000" dirty="0"/>
              <a:t>          </a:t>
            </a:r>
            <a:r>
              <a:rPr lang="en-US" sz="2000" dirty="0">
                <a:solidFill>
                  <a:srgbClr val="0000CC"/>
                </a:solidFill>
              </a:rPr>
              <a:t>Time period:   </a:t>
            </a:r>
            <a:r>
              <a:rPr lang="en-US" sz="2000" dirty="0"/>
              <a:t>Current, historical, futuristic </a:t>
            </a:r>
          </a:p>
          <a:p>
            <a:r>
              <a:rPr lang="en-US" sz="2000" dirty="0"/>
              <a:t>          </a:t>
            </a:r>
            <a:r>
              <a:rPr lang="en-US" sz="2000" dirty="0">
                <a:solidFill>
                  <a:srgbClr val="0000CC"/>
                </a:solidFill>
              </a:rPr>
              <a:t>Tone:   </a:t>
            </a:r>
            <a:r>
              <a:rPr lang="en-US" sz="2000" dirty="0"/>
              <a:t>Dark Fantasy (zombies, vampires),  Bright Fantasy (fairy princess), Post-apocalyptic, </a:t>
            </a:r>
          </a:p>
          <a:p>
            <a:r>
              <a:rPr lang="en-US" sz="2000" dirty="0"/>
              <a:t>		      Children’s Fantasy (Peter Rabbit),   Steampunk,  </a:t>
            </a:r>
            <a:r>
              <a:rPr lang="en-US" sz="2000" dirty="0" err="1"/>
              <a:t>SciFi</a:t>
            </a:r>
            <a:r>
              <a:rPr lang="en-US" sz="2000" dirty="0"/>
              <a:t> Fantasy (Dr. Who)</a:t>
            </a:r>
          </a:p>
          <a:p>
            <a:r>
              <a:rPr lang="en-US" sz="2000" dirty="0"/>
              <a:t>                        Young at Heart Fantasy (Grinch Stole Christmas, Willy Wonka),  Romantic Fantasy</a:t>
            </a:r>
          </a:p>
          <a:p>
            <a:r>
              <a:rPr lang="en-US" sz="2000" dirty="0"/>
              <a:t>                        Sexual Fantasy,  Adventure Fantasy (Indiana Jones), </a:t>
            </a:r>
          </a:p>
          <a:p>
            <a:r>
              <a:rPr lang="en-US" sz="2000" dirty="0"/>
              <a:t>           </a:t>
            </a:r>
          </a:p>
          <a:p>
            <a:r>
              <a:rPr lang="en-US" sz="2400" dirty="0"/>
              <a:t>              </a:t>
            </a:r>
            <a:r>
              <a:rPr lang="en-US" sz="2400" dirty="0">
                <a:solidFill>
                  <a:srgbClr val="960000"/>
                </a:solidFill>
              </a:rPr>
              <a:t>Knowing your audience allows you to design your marketing (and book</a:t>
            </a:r>
          </a:p>
          <a:p>
            <a:r>
              <a:rPr lang="en-US" sz="2400" dirty="0">
                <a:solidFill>
                  <a:srgbClr val="960000"/>
                </a:solidFill>
              </a:rPr>
              <a:t>               cover) in a style that is calculated to attract that particular group of buyers.</a:t>
            </a:r>
            <a:r>
              <a:rPr lang="en-US" sz="2400" dirty="0"/>
              <a:t>    </a:t>
            </a:r>
          </a:p>
        </p:txBody>
      </p:sp>
    </p:spTree>
    <p:extLst>
      <p:ext uri="{BB962C8B-B14F-4D97-AF65-F5344CB8AC3E}">
        <p14:creationId xmlns:p14="http://schemas.microsoft.com/office/powerpoint/2010/main" val="3450220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917">
              <a:srgbClr val="DCC5ED"/>
            </a:gs>
            <a:gs pos="47000">
              <a:schemeClr val="accent1">
                <a:lumMod val="5000"/>
                <a:lumOff val="95000"/>
              </a:schemeClr>
            </a:gs>
            <a:gs pos="90000">
              <a:schemeClr val="accent6">
                <a:lumMod val="20000"/>
                <a:lumOff val="80000"/>
              </a:schemeClr>
            </a:gs>
          </a:gsLst>
          <a:lin ang="5400000" scaled="0"/>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0F2622-5D38-95D3-FDBF-F49C6F2E1EED}"/>
              </a:ext>
            </a:extLst>
          </p:cNvPr>
          <p:cNvSpPr txBox="1"/>
          <p:nvPr/>
        </p:nvSpPr>
        <p:spPr>
          <a:xfrm>
            <a:off x="1910080" y="296594"/>
            <a:ext cx="9296400" cy="646331"/>
          </a:xfrm>
          <a:prstGeom prst="rect">
            <a:avLst/>
          </a:prstGeom>
          <a:noFill/>
        </p:spPr>
        <p:txBody>
          <a:bodyPr wrap="square" rtlCol="0">
            <a:spAutoFit/>
          </a:bodyPr>
          <a:lstStyle/>
          <a:p>
            <a:pPr algn="ctr"/>
            <a:r>
              <a:rPr lang="en-US" sz="3600" dirty="0">
                <a:solidFill>
                  <a:srgbClr val="0000CC"/>
                </a:solidFill>
              </a:rPr>
              <a:t>The Title</a:t>
            </a:r>
          </a:p>
        </p:txBody>
      </p:sp>
      <p:sp>
        <p:nvSpPr>
          <p:cNvPr id="4" name="TextBox 3">
            <a:extLst>
              <a:ext uri="{FF2B5EF4-FFF2-40B4-BE49-F238E27FC236}">
                <a16:creationId xmlns:a16="http://schemas.microsoft.com/office/drawing/2014/main" id="{10E576F2-3B2B-A17D-B5F4-02085BE3174C}"/>
              </a:ext>
            </a:extLst>
          </p:cNvPr>
          <p:cNvSpPr txBox="1"/>
          <p:nvPr/>
        </p:nvSpPr>
        <p:spPr>
          <a:xfrm>
            <a:off x="1910080" y="1046480"/>
            <a:ext cx="9733280" cy="5293757"/>
          </a:xfrm>
          <a:prstGeom prst="rect">
            <a:avLst/>
          </a:prstGeom>
          <a:noFill/>
        </p:spPr>
        <p:txBody>
          <a:bodyPr wrap="square" rtlCol="0">
            <a:spAutoFit/>
          </a:bodyPr>
          <a:lstStyle/>
          <a:p>
            <a:pPr algn="l"/>
            <a:r>
              <a:rPr lang="en-US" sz="2000" b="1" i="0" dirty="0">
                <a:solidFill>
                  <a:srgbClr val="222222"/>
                </a:solidFill>
                <a:effectLst/>
                <a:latin typeface="Droid Serif"/>
              </a:rPr>
              <a:t>Authors frequently have a “working title” in their mind, but they should be researched and </a:t>
            </a:r>
            <a:r>
              <a:rPr lang="en-US" sz="2000" b="1" dirty="0">
                <a:solidFill>
                  <a:srgbClr val="222222"/>
                </a:solidFill>
                <a:latin typeface="Droid Serif"/>
              </a:rPr>
              <a:t>considered from many angles before a final title is selected.  </a:t>
            </a:r>
            <a:r>
              <a:rPr lang="en-US" sz="2000" b="1" i="0" dirty="0">
                <a:solidFill>
                  <a:srgbClr val="222222"/>
                </a:solidFill>
                <a:effectLst/>
                <a:latin typeface="Droid Serif"/>
              </a:rPr>
              <a:t>Here are some examples of book titles that were changed before publication</a:t>
            </a:r>
          </a:p>
          <a:p>
            <a:pPr algn="l"/>
            <a:endParaRPr lang="en-US" sz="2000" b="0" i="0" dirty="0">
              <a:solidFill>
                <a:srgbClr val="222222"/>
              </a:solidFill>
              <a:effectLst/>
              <a:latin typeface="Droid Serif"/>
            </a:endParaRPr>
          </a:p>
          <a:p>
            <a:pPr algn="l">
              <a:lnSpc>
                <a:spcPct val="150000"/>
              </a:lnSpc>
              <a:buFont typeface="Arial" panose="020B0604020202020204" pitchFamily="34" charset="0"/>
              <a:buChar char="•"/>
            </a:pPr>
            <a:r>
              <a:rPr lang="en-US" sz="2000" b="0" i="0" dirty="0">
                <a:solidFill>
                  <a:srgbClr val="222222"/>
                </a:solidFill>
                <a:effectLst/>
                <a:latin typeface="Droid Serif"/>
              </a:rPr>
              <a:t>Jacqueline Susann’s </a:t>
            </a:r>
            <a:r>
              <a:rPr lang="en-US" sz="2000" b="0" i="1" dirty="0">
                <a:solidFill>
                  <a:srgbClr val="0000CC"/>
                </a:solidFill>
                <a:effectLst/>
                <a:latin typeface="Droid Serif"/>
              </a:rPr>
              <a:t>They Don’t Build Statues to Businessmen</a:t>
            </a:r>
            <a:r>
              <a:rPr lang="en-US" sz="2000" b="0" i="0" dirty="0">
                <a:solidFill>
                  <a:srgbClr val="0000CC"/>
                </a:solidFill>
                <a:effectLst/>
                <a:latin typeface="Droid Serif"/>
              </a:rPr>
              <a:t> </a:t>
            </a:r>
            <a:r>
              <a:rPr lang="en-US" sz="2000" b="0" i="0" dirty="0">
                <a:solidFill>
                  <a:srgbClr val="222222"/>
                </a:solidFill>
                <a:effectLst/>
                <a:latin typeface="Droid Serif"/>
              </a:rPr>
              <a:t>became </a:t>
            </a:r>
            <a:r>
              <a:rPr lang="en-US" sz="2000" b="0" i="1" dirty="0">
                <a:solidFill>
                  <a:srgbClr val="0000CC"/>
                </a:solidFill>
                <a:effectLst/>
                <a:latin typeface="Droid Serif"/>
              </a:rPr>
              <a:t>Valley of the Dolls</a:t>
            </a:r>
            <a:endParaRPr lang="en-US" sz="2000" b="0" i="0" dirty="0">
              <a:solidFill>
                <a:srgbClr val="0000CC"/>
              </a:solidFill>
              <a:effectLst/>
              <a:latin typeface="Droid Serif"/>
            </a:endParaRPr>
          </a:p>
          <a:p>
            <a:pPr algn="l">
              <a:lnSpc>
                <a:spcPct val="150000"/>
              </a:lnSpc>
              <a:buFont typeface="Arial" panose="020B0604020202020204" pitchFamily="34" charset="0"/>
              <a:buChar char="•"/>
            </a:pPr>
            <a:r>
              <a:rPr lang="en-US" sz="2000" b="0" i="0" dirty="0">
                <a:solidFill>
                  <a:srgbClr val="222222"/>
                </a:solidFill>
                <a:effectLst/>
                <a:latin typeface="Droid Serif"/>
              </a:rPr>
              <a:t>George Orwell’s </a:t>
            </a:r>
            <a:r>
              <a:rPr lang="en-US" sz="2000" b="0" i="1" dirty="0">
                <a:solidFill>
                  <a:srgbClr val="0000CC"/>
                </a:solidFill>
                <a:effectLst/>
                <a:latin typeface="Droid Serif"/>
              </a:rPr>
              <a:t>The Last Man in Europe</a:t>
            </a:r>
            <a:r>
              <a:rPr lang="en-US" sz="2000" b="0" i="0" dirty="0">
                <a:solidFill>
                  <a:srgbClr val="0000CC"/>
                </a:solidFill>
                <a:effectLst/>
                <a:latin typeface="Droid Serif"/>
              </a:rPr>
              <a:t> </a:t>
            </a:r>
            <a:r>
              <a:rPr lang="en-US" sz="2000" b="0" i="0" dirty="0">
                <a:solidFill>
                  <a:srgbClr val="222222"/>
                </a:solidFill>
                <a:effectLst/>
                <a:latin typeface="Droid Serif"/>
              </a:rPr>
              <a:t>became </a:t>
            </a:r>
            <a:r>
              <a:rPr lang="en-US" sz="2000" b="0" i="1" dirty="0">
                <a:solidFill>
                  <a:srgbClr val="0000CC"/>
                </a:solidFill>
                <a:effectLst/>
                <a:latin typeface="Droid Serif"/>
              </a:rPr>
              <a:t>1984</a:t>
            </a:r>
            <a:endParaRPr lang="en-US" sz="2000" b="0" i="0" dirty="0">
              <a:solidFill>
                <a:srgbClr val="0000CC"/>
              </a:solidFill>
              <a:effectLst/>
              <a:latin typeface="Droid Serif"/>
            </a:endParaRPr>
          </a:p>
          <a:p>
            <a:pPr algn="l">
              <a:lnSpc>
                <a:spcPct val="150000"/>
              </a:lnSpc>
              <a:buFont typeface="Arial" panose="020B0604020202020204" pitchFamily="34" charset="0"/>
              <a:buChar char="•"/>
            </a:pPr>
            <a:r>
              <a:rPr lang="en-US" sz="2000" b="0" i="0" dirty="0">
                <a:solidFill>
                  <a:srgbClr val="222222"/>
                </a:solidFill>
                <a:effectLst/>
                <a:latin typeface="Droid Serif"/>
              </a:rPr>
              <a:t>William Golding’s </a:t>
            </a:r>
            <a:r>
              <a:rPr lang="en-US" sz="2000" b="0" i="1" dirty="0">
                <a:solidFill>
                  <a:srgbClr val="0000CC"/>
                </a:solidFill>
                <a:effectLst/>
                <a:latin typeface="Droid Serif"/>
              </a:rPr>
              <a:t>Strangers from Within</a:t>
            </a:r>
            <a:r>
              <a:rPr lang="en-US" sz="2000" b="0" i="0" dirty="0">
                <a:solidFill>
                  <a:srgbClr val="0000CC"/>
                </a:solidFill>
                <a:effectLst/>
                <a:latin typeface="Droid Serif"/>
              </a:rPr>
              <a:t> </a:t>
            </a:r>
            <a:r>
              <a:rPr lang="en-US" sz="2000" b="0" i="0" dirty="0">
                <a:solidFill>
                  <a:srgbClr val="222222"/>
                </a:solidFill>
                <a:effectLst/>
                <a:latin typeface="Droid Serif"/>
              </a:rPr>
              <a:t>became </a:t>
            </a:r>
            <a:r>
              <a:rPr lang="en-US" sz="2000" b="0" i="1" dirty="0">
                <a:solidFill>
                  <a:srgbClr val="0000CC"/>
                </a:solidFill>
                <a:effectLst/>
                <a:latin typeface="Droid Serif"/>
              </a:rPr>
              <a:t>Lord of the Flies</a:t>
            </a:r>
            <a:r>
              <a:rPr lang="en-US" sz="2000" b="0" i="1" dirty="0">
                <a:solidFill>
                  <a:srgbClr val="222222"/>
                </a:solidFill>
                <a:effectLst/>
                <a:latin typeface="Droid Serif"/>
              </a:rPr>
              <a:t>.</a:t>
            </a:r>
            <a:endParaRPr lang="en-US" sz="2000" b="0" i="0" dirty="0">
              <a:solidFill>
                <a:srgbClr val="222222"/>
              </a:solidFill>
              <a:effectLst/>
              <a:latin typeface="Droid Serif"/>
            </a:endParaRPr>
          </a:p>
          <a:p>
            <a:pPr algn="l">
              <a:lnSpc>
                <a:spcPct val="150000"/>
              </a:lnSpc>
              <a:buFont typeface="Arial" panose="020B0604020202020204" pitchFamily="34" charset="0"/>
              <a:buChar char="•"/>
            </a:pPr>
            <a:r>
              <a:rPr lang="en-US" sz="2000" b="0" i="0" dirty="0">
                <a:solidFill>
                  <a:srgbClr val="222222"/>
                </a:solidFill>
                <a:effectLst/>
                <a:latin typeface="Droid Serif"/>
              </a:rPr>
              <a:t>Carson McCullers </a:t>
            </a:r>
            <a:r>
              <a:rPr lang="en-US" sz="2000" b="0" i="1" dirty="0">
                <a:solidFill>
                  <a:srgbClr val="0000CC"/>
                </a:solidFill>
                <a:effectLst/>
                <a:latin typeface="Droid Serif"/>
              </a:rPr>
              <a:t>The Mute </a:t>
            </a:r>
            <a:r>
              <a:rPr lang="en-US" sz="2000" b="0" i="0" dirty="0">
                <a:solidFill>
                  <a:srgbClr val="222222"/>
                </a:solidFill>
                <a:effectLst/>
                <a:latin typeface="Droid Serif"/>
              </a:rPr>
              <a:t>became </a:t>
            </a:r>
            <a:r>
              <a:rPr lang="en-US" sz="2000" b="0" i="1" dirty="0">
                <a:solidFill>
                  <a:srgbClr val="0000CC"/>
                </a:solidFill>
                <a:effectLst/>
                <a:latin typeface="Droid Serif"/>
              </a:rPr>
              <a:t>The Heart Is a Lonely Hunter</a:t>
            </a:r>
            <a:r>
              <a:rPr lang="en-US" sz="2000" b="0" i="1" dirty="0">
                <a:solidFill>
                  <a:srgbClr val="222222"/>
                </a:solidFill>
                <a:effectLst/>
                <a:latin typeface="Droid Serif"/>
              </a:rPr>
              <a:t>.</a:t>
            </a:r>
            <a:endParaRPr lang="en-US" sz="2000" b="0" i="0" dirty="0">
              <a:solidFill>
                <a:srgbClr val="222222"/>
              </a:solidFill>
              <a:effectLst/>
              <a:latin typeface="Droid Serif"/>
            </a:endParaRPr>
          </a:p>
          <a:p>
            <a:pPr algn="l">
              <a:lnSpc>
                <a:spcPct val="150000"/>
              </a:lnSpc>
              <a:buFont typeface="Arial" panose="020B0604020202020204" pitchFamily="34" charset="0"/>
              <a:buChar char="•"/>
            </a:pPr>
            <a:r>
              <a:rPr lang="en-US" sz="2000" b="0" i="0" dirty="0">
                <a:solidFill>
                  <a:srgbClr val="222222"/>
                </a:solidFill>
                <a:effectLst/>
                <a:latin typeface="Droid Serif"/>
              </a:rPr>
              <a:t>Ernest Hemingway’s</a:t>
            </a:r>
            <a:r>
              <a:rPr lang="en-US" sz="2000" b="0" i="1" dirty="0">
                <a:solidFill>
                  <a:srgbClr val="222222"/>
                </a:solidFill>
                <a:effectLst/>
                <a:latin typeface="Droid Serif"/>
              </a:rPr>
              <a:t> </a:t>
            </a:r>
            <a:r>
              <a:rPr lang="en-US" sz="2000" b="0" i="1" dirty="0">
                <a:solidFill>
                  <a:srgbClr val="0000CC"/>
                </a:solidFill>
                <a:effectLst/>
                <a:latin typeface="Droid Serif"/>
              </a:rPr>
              <a:t>Fiesta</a:t>
            </a:r>
            <a:r>
              <a:rPr lang="en-US" sz="2000" b="0" i="0" dirty="0">
                <a:solidFill>
                  <a:srgbClr val="222222"/>
                </a:solidFill>
                <a:effectLst/>
                <a:latin typeface="Droid Serif"/>
              </a:rPr>
              <a:t> became </a:t>
            </a:r>
            <a:r>
              <a:rPr lang="en-US" sz="2000" b="0" i="1" dirty="0">
                <a:solidFill>
                  <a:srgbClr val="0000CC"/>
                </a:solidFill>
                <a:effectLst/>
                <a:latin typeface="Droid Serif"/>
              </a:rPr>
              <a:t>The Sun Also Rises</a:t>
            </a:r>
            <a:r>
              <a:rPr lang="en-US" sz="2000" b="0" i="0" dirty="0">
                <a:solidFill>
                  <a:srgbClr val="222222"/>
                </a:solidFill>
                <a:effectLst/>
                <a:latin typeface="Droid Serif"/>
              </a:rPr>
              <a:t>.</a:t>
            </a:r>
          </a:p>
          <a:p>
            <a:pPr algn="l">
              <a:lnSpc>
                <a:spcPct val="150000"/>
              </a:lnSpc>
              <a:buFont typeface="Arial" panose="020B0604020202020204" pitchFamily="34" charset="0"/>
              <a:buChar char="•"/>
            </a:pPr>
            <a:r>
              <a:rPr lang="en-US" sz="2000" b="0" i="0" dirty="0">
                <a:solidFill>
                  <a:srgbClr val="222222"/>
                </a:solidFill>
                <a:effectLst/>
                <a:latin typeface="Droid Serif"/>
              </a:rPr>
              <a:t>Evelyn Waugh’s </a:t>
            </a:r>
            <a:r>
              <a:rPr lang="en-US" sz="2000" b="0" i="1" dirty="0">
                <a:solidFill>
                  <a:srgbClr val="0000CC"/>
                </a:solidFill>
                <a:effectLst/>
                <a:latin typeface="Droid Serif"/>
              </a:rPr>
              <a:t>The House of the Faith</a:t>
            </a:r>
            <a:r>
              <a:rPr lang="en-US" sz="2000" b="0" i="0" dirty="0">
                <a:solidFill>
                  <a:srgbClr val="222222"/>
                </a:solidFill>
                <a:effectLst/>
                <a:latin typeface="Droid Serif"/>
              </a:rPr>
              <a:t> became </a:t>
            </a:r>
            <a:r>
              <a:rPr lang="en-US" sz="2000" b="0" i="1" dirty="0">
                <a:solidFill>
                  <a:srgbClr val="0000CC"/>
                </a:solidFill>
                <a:effectLst/>
                <a:latin typeface="Droid Serif"/>
              </a:rPr>
              <a:t>Brideshead Revisited</a:t>
            </a:r>
            <a:r>
              <a:rPr lang="en-US" sz="2000" b="0" i="1" dirty="0">
                <a:solidFill>
                  <a:srgbClr val="222222"/>
                </a:solidFill>
                <a:effectLst/>
                <a:latin typeface="Droid Serif"/>
              </a:rPr>
              <a:t>.</a:t>
            </a:r>
            <a:endParaRPr lang="en-US" sz="2000" b="0" i="0" dirty="0">
              <a:solidFill>
                <a:srgbClr val="222222"/>
              </a:solidFill>
              <a:effectLst/>
              <a:latin typeface="Droid Serif"/>
            </a:endParaRPr>
          </a:p>
          <a:p>
            <a:pPr algn="l">
              <a:lnSpc>
                <a:spcPct val="150000"/>
              </a:lnSpc>
              <a:buFont typeface="Arial" panose="020B0604020202020204" pitchFamily="34" charset="0"/>
              <a:buChar char="•"/>
            </a:pPr>
            <a:r>
              <a:rPr lang="en-US" sz="2000" b="0" i="0" dirty="0">
                <a:solidFill>
                  <a:srgbClr val="222222"/>
                </a:solidFill>
                <a:effectLst/>
                <a:latin typeface="Droid Serif"/>
              </a:rPr>
              <a:t>Alex Haley’s</a:t>
            </a:r>
            <a:r>
              <a:rPr lang="en-US" sz="2000" b="0" i="1" dirty="0">
                <a:solidFill>
                  <a:srgbClr val="222222"/>
                </a:solidFill>
                <a:effectLst/>
                <a:latin typeface="Droid Serif"/>
              </a:rPr>
              <a:t> </a:t>
            </a:r>
            <a:r>
              <a:rPr lang="en-US" sz="2000" b="0" i="1" dirty="0">
                <a:solidFill>
                  <a:srgbClr val="0000CC"/>
                </a:solidFill>
                <a:effectLst/>
                <a:latin typeface="Droid Serif"/>
              </a:rPr>
              <a:t>Before This Anger</a:t>
            </a:r>
            <a:r>
              <a:rPr lang="en-US" sz="2000" b="0" i="0" dirty="0">
                <a:solidFill>
                  <a:srgbClr val="0000CC"/>
                </a:solidFill>
                <a:effectLst/>
                <a:latin typeface="Droid Serif"/>
              </a:rPr>
              <a:t> </a:t>
            </a:r>
            <a:r>
              <a:rPr lang="en-US" sz="2000" b="0" i="0" dirty="0">
                <a:solidFill>
                  <a:srgbClr val="222222"/>
                </a:solidFill>
                <a:effectLst/>
                <a:latin typeface="Droid Serif"/>
              </a:rPr>
              <a:t>became </a:t>
            </a:r>
            <a:r>
              <a:rPr lang="en-US" sz="2000" b="0" i="1" dirty="0">
                <a:solidFill>
                  <a:srgbClr val="0000CC"/>
                </a:solidFill>
                <a:effectLst/>
                <a:latin typeface="Droid Serif"/>
              </a:rPr>
              <a:t>Roots: The Saga of an American Family</a:t>
            </a:r>
            <a:r>
              <a:rPr lang="en-US" sz="2000" b="0" i="1" dirty="0">
                <a:solidFill>
                  <a:srgbClr val="222222"/>
                </a:solidFill>
                <a:effectLst/>
                <a:latin typeface="Droid Serif"/>
              </a:rPr>
              <a:t>.</a:t>
            </a:r>
            <a:endParaRPr lang="en-US" sz="2000" b="0" i="0" dirty="0">
              <a:solidFill>
                <a:srgbClr val="222222"/>
              </a:solidFill>
              <a:effectLst/>
              <a:latin typeface="Droid Serif"/>
            </a:endParaRPr>
          </a:p>
          <a:p>
            <a:pPr algn="l">
              <a:lnSpc>
                <a:spcPct val="150000"/>
              </a:lnSpc>
              <a:buFont typeface="Arial" panose="020B0604020202020204" pitchFamily="34" charset="0"/>
              <a:buChar char="•"/>
            </a:pPr>
            <a:r>
              <a:rPr lang="en-US" sz="2000" b="0" i="0" dirty="0">
                <a:solidFill>
                  <a:srgbClr val="222222"/>
                </a:solidFill>
                <a:effectLst/>
                <a:latin typeface="Droid Serif"/>
              </a:rPr>
              <a:t>Carl Bernstein and Bob Woodward’s </a:t>
            </a:r>
            <a:r>
              <a:rPr lang="en-US" sz="2000" b="0" i="1" dirty="0">
                <a:solidFill>
                  <a:srgbClr val="0000CC"/>
                </a:solidFill>
                <a:effectLst/>
                <a:latin typeface="Droid Serif"/>
              </a:rPr>
              <a:t>At this Point in Time</a:t>
            </a:r>
            <a:r>
              <a:rPr lang="en-US" sz="2000" b="0" i="0" dirty="0">
                <a:solidFill>
                  <a:srgbClr val="0000CC"/>
                </a:solidFill>
                <a:effectLst/>
                <a:latin typeface="Droid Serif"/>
              </a:rPr>
              <a:t> </a:t>
            </a:r>
            <a:r>
              <a:rPr lang="en-US" sz="2000" b="0" i="0" dirty="0">
                <a:solidFill>
                  <a:srgbClr val="222222"/>
                </a:solidFill>
                <a:effectLst/>
                <a:latin typeface="Droid Serif"/>
              </a:rPr>
              <a:t>became </a:t>
            </a:r>
            <a:r>
              <a:rPr lang="en-US" sz="2000" b="0" i="1" dirty="0">
                <a:solidFill>
                  <a:srgbClr val="0000CC"/>
                </a:solidFill>
                <a:effectLst/>
                <a:latin typeface="Droid Serif"/>
              </a:rPr>
              <a:t>All the President’s Men</a:t>
            </a:r>
            <a:r>
              <a:rPr lang="en-US" sz="2000" b="0" i="1" dirty="0">
                <a:solidFill>
                  <a:srgbClr val="222222"/>
                </a:solidFill>
                <a:effectLst/>
                <a:latin typeface="Droid Serif"/>
              </a:rPr>
              <a:t>.</a:t>
            </a:r>
            <a:endParaRPr lang="en-US" sz="2000" b="0" i="0" dirty="0">
              <a:solidFill>
                <a:srgbClr val="222222"/>
              </a:solidFill>
              <a:effectLst/>
              <a:latin typeface="Droid Serif"/>
            </a:endParaRPr>
          </a:p>
          <a:p>
            <a:endParaRPr lang="en-US" dirty="0"/>
          </a:p>
        </p:txBody>
      </p:sp>
    </p:spTree>
    <p:extLst>
      <p:ext uri="{BB962C8B-B14F-4D97-AF65-F5344CB8AC3E}">
        <p14:creationId xmlns:p14="http://schemas.microsoft.com/office/powerpoint/2010/main" val="245237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34000">
              <a:srgbClr val="E5EAEF"/>
            </a:gs>
            <a:gs pos="96000">
              <a:srgbClr val="C59EE2"/>
            </a:gs>
            <a:gs pos="72000">
              <a:srgbClr val="E3CAE9"/>
            </a:gs>
            <a:gs pos="57000">
              <a:schemeClr val="accent1">
                <a:lumMod val="5000"/>
                <a:lumOff val="95000"/>
              </a:schemeClr>
            </a:gs>
            <a:gs pos="8000">
              <a:schemeClr val="accent6">
                <a:lumMod val="60000"/>
                <a:lumOff val="40000"/>
              </a:schemeClr>
            </a:gs>
          </a:gsLst>
          <a:lin ang="4200000" scaled="0"/>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FCF018-831D-EE3F-CA81-5244973676F7}"/>
              </a:ext>
            </a:extLst>
          </p:cNvPr>
          <p:cNvSpPr txBox="1"/>
          <p:nvPr/>
        </p:nvSpPr>
        <p:spPr>
          <a:xfrm>
            <a:off x="2590800" y="924560"/>
            <a:ext cx="8087360" cy="707886"/>
          </a:xfrm>
          <a:prstGeom prst="rect">
            <a:avLst/>
          </a:prstGeom>
          <a:noFill/>
        </p:spPr>
        <p:txBody>
          <a:bodyPr wrap="square" rtlCol="0">
            <a:spAutoFit/>
          </a:bodyPr>
          <a:lstStyle/>
          <a:p>
            <a:pPr algn="ctr"/>
            <a:r>
              <a:rPr lang="en-US" sz="4000" dirty="0"/>
              <a:t> </a:t>
            </a:r>
            <a:endParaRPr lang="en-US" sz="3200" dirty="0"/>
          </a:p>
        </p:txBody>
      </p:sp>
      <p:sp>
        <p:nvSpPr>
          <p:cNvPr id="3" name="TextBox 2">
            <a:extLst>
              <a:ext uri="{FF2B5EF4-FFF2-40B4-BE49-F238E27FC236}">
                <a16:creationId xmlns:a16="http://schemas.microsoft.com/office/drawing/2014/main" id="{79DEDC88-2E36-0673-9741-ACB00B770F2E}"/>
              </a:ext>
            </a:extLst>
          </p:cNvPr>
          <p:cNvSpPr txBox="1"/>
          <p:nvPr/>
        </p:nvSpPr>
        <p:spPr>
          <a:xfrm>
            <a:off x="1828800" y="924560"/>
            <a:ext cx="8849360" cy="646331"/>
          </a:xfrm>
          <a:prstGeom prst="rect">
            <a:avLst/>
          </a:prstGeom>
          <a:noFill/>
        </p:spPr>
        <p:txBody>
          <a:bodyPr wrap="square" rtlCol="0">
            <a:spAutoFit/>
          </a:bodyPr>
          <a:lstStyle/>
          <a:p>
            <a:r>
              <a:rPr lang="en-US" dirty="0"/>
              <a:t> </a:t>
            </a:r>
          </a:p>
          <a:p>
            <a:endParaRPr lang="en-US" dirty="0"/>
          </a:p>
        </p:txBody>
      </p:sp>
      <p:pic>
        <p:nvPicPr>
          <p:cNvPr id="5" name="Picture 4">
            <a:extLst>
              <a:ext uri="{FF2B5EF4-FFF2-40B4-BE49-F238E27FC236}">
                <a16:creationId xmlns:a16="http://schemas.microsoft.com/office/drawing/2014/main" id="{E77DA17F-A62D-4271-FA7B-B66250233E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720" y="186170"/>
            <a:ext cx="3588622" cy="5405718"/>
          </a:xfrm>
          <a:prstGeom prst="rect">
            <a:avLst/>
          </a:prstGeom>
        </p:spPr>
      </p:pic>
      <p:pic>
        <p:nvPicPr>
          <p:cNvPr id="9" name="Picture 8">
            <a:extLst>
              <a:ext uri="{FF2B5EF4-FFF2-40B4-BE49-F238E27FC236}">
                <a16:creationId xmlns:a16="http://schemas.microsoft.com/office/drawing/2014/main" id="{6C5AE7DE-2C09-D797-94FD-D4AE0A4EBCDC}"/>
              </a:ext>
            </a:extLst>
          </p:cNvPr>
          <p:cNvPicPr>
            <a:picLocks noChangeAspect="1"/>
          </p:cNvPicPr>
          <p:nvPr/>
        </p:nvPicPr>
        <p:blipFill>
          <a:blip r:embed="rId3"/>
          <a:stretch>
            <a:fillRect/>
          </a:stretch>
        </p:blipFill>
        <p:spPr>
          <a:xfrm>
            <a:off x="4469881" y="1368061"/>
            <a:ext cx="3419080" cy="5128620"/>
          </a:xfrm>
          <a:prstGeom prst="rect">
            <a:avLst/>
          </a:prstGeom>
        </p:spPr>
      </p:pic>
      <p:pic>
        <p:nvPicPr>
          <p:cNvPr id="7" name="Picture 6">
            <a:extLst>
              <a:ext uri="{FF2B5EF4-FFF2-40B4-BE49-F238E27FC236}">
                <a16:creationId xmlns:a16="http://schemas.microsoft.com/office/drawing/2014/main" id="{51505C17-FF21-565F-3244-28E0DB0DC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3150" y="1160978"/>
            <a:ext cx="3832543" cy="5542786"/>
          </a:xfrm>
          <a:prstGeom prst="rect">
            <a:avLst/>
          </a:prstGeom>
        </p:spPr>
      </p:pic>
      <p:pic>
        <p:nvPicPr>
          <p:cNvPr id="8" name="Picture 7">
            <a:extLst>
              <a:ext uri="{FF2B5EF4-FFF2-40B4-BE49-F238E27FC236}">
                <a16:creationId xmlns:a16="http://schemas.microsoft.com/office/drawing/2014/main" id="{74BE78E7-2202-D1C8-2D84-DD30248D8CDD}"/>
              </a:ext>
            </a:extLst>
          </p:cNvPr>
          <p:cNvPicPr>
            <a:picLocks noChangeAspect="1"/>
          </p:cNvPicPr>
          <p:nvPr/>
        </p:nvPicPr>
        <p:blipFill>
          <a:blip r:embed="rId5"/>
          <a:stretch>
            <a:fillRect/>
          </a:stretch>
        </p:blipFill>
        <p:spPr>
          <a:xfrm>
            <a:off x="8820839" y="620514"/>
            <a:ext cx="2626666" cy="3939999"/>
          </a:xfrm>
          <a:prstGeom prst="rect">
            <a:avLst/>
          </a:prstGeom>
        </p:spPr>
      </p:pic>
      <p:pic>
        <p:nvPicPr>
          <p:cNvPr id="10" name="Picture 9">
            <a:extLst>
              <a:ext uri="{FF2B5EF4-FFF2-40B4-BE49-F238E27FC236}">
                <a16:creationId xmlns:a16="http://schemas.microsoft.com/office/drawing/2014/main" id="{A4BEAB31-3D9F-7C60-27BE-63FF147E9F26}"/>
              </a:ext>
            </a:extLst>
          </p:cNvPr>
          <p:cNvPicPr>
            <a:picLocks noChangeAspect="1"/>
          </p:cNvPicPr>
          <p:nvPr/>
        </p:nvPicPr>
        <p:blipFill>
          <a:blip r:embed="rId6"/>
          <a:stretch>
            <a:fillRect/>
          </a:stretch>
        </p:blipFill>
        <p:spPr>
          <a:xfrm>
            <a:off x="8216501" y="186170"/>
            <a:ext cx="3903579" cy="5933440"/>
          </a:xfrm>
          <a:prstGeom prst="rect">
            <a:avLst/>
          </a:prstGeom>
        </p:spPr>
      </p:pic>
      <p:pic>
        <p:nvPicPr>
          <p:cNvPr id="12" name="Picture 11">
            <a:extLst>
              <a:ext uri="{FF2B5EF4-FFF2-40B4-BE49-F238E27FC236}">
                <a16:creationId xmlns:a16="http://schemas.microsoft.com/office/drawing/2014/main" id="{17413776-ADCA-8693-66DD-40D73332A8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7692" y="117636"/>
            <a:ext cx="3724650" cy="5542785"/>
          </a:xfrm>
          <a:prstGeom prst="rect">
            <a:avLst/>
          </a:prstGeom>
        </p:spPr>
      </p:pic>
      <p:sp>
        <p:nvSpPr>
          <p:cNvPr id="4" name="TextBox 3">
            <a:extLst>
              <a:ext uri="{FF2B5EF4-FFF2-40B4-BE49-F238E27FC236}">
                <a16:creationId xmlns:a16="http://schemas.microsoft.com/office/drawing/2014/main" id="{ED179D84-7DA8-DF04-A969-308237D0C34C}"/>
              </a:ext>
            </a:extLst>
          </p:cNvPr>
          <p:cNvSpPr txBox="1"/>
          <p:nvPr/>
        </p:nvSpPr>
        <p:spPr>
          <a:xfrm>
            <a:off x="4469881" y="294640"/>
            <a:ext cx="3419080" cy="646331"/>
          </a:xfrm>
          <a:prstGeom prst="rect">
            <a:avLst/>
          </a:prstGeom>
          <a:noFill/>
        </p:spPr>
        <p:txBody>
          <a:bodyPr wrap="square" rtlCol="0">
            <a:spAutoFit/>
          </a:bodyPr>
          <a:lstStyle/>
          <a:p>
            <a:r>
              <a:rPr lang="en-US" dirty="0"/>
              <a:t>Titles and Cover Art should Intrigue, but not overwhelm</a:t>
            </a:r>
          </a:p>
        </p:txBody>
      </p:sp>
    </p:spTree>
    <p:extLst>
      <p:ext uri="{BB962C8B-B14F-4D97-AF65-F5344CB8AC3E}">
        <p14:creationId xmlns:p14="http://schemas.microsoft.com/office/powerpoint/2010/main" val="158373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7000">
              <a:schemeClr val="accent5">
                <a:lumMod val="60000"/>
                <a:lumOff val="40000"/>
              </a:schemeClr>
            </a:gs>
            <a:gs pos="54000">
              <a:schemeClr val="bg2"/>
            </a:gs>
          </a:gsLst>
          <a:lin ang="4200000" scaled="0"/>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8E1AA5-DCD9-D1E9-C05A-4062235D14EA}"/>
              </a:ext>
            </a:extLst>
          </p:cNvPr>
          <p:cNvSpPr txBox="1"/>
          <p:nvPr/>
        </p:nvSpPr>
        <p:spPr>
          <a:xfrm>
            <a:off x="2204979" y="2774846"/>
            <a:ext cx="8467032" cy="2492990"/>
          </a:xfrm>
          <a:prstGeom prst="rect">
            <a:avLst/>
          </a:prstGeom>
          <a:noFill/>
        </p:spPr>
        <p:txBody>
          <a:bodyPr wrap="square">
            <a:spAutoFit/>
          </a:bodyPr>
          <a:lstStyle/>
          <a:p>
            <a:r>
              <a:rPr lang="en-US" sz="2800" dirty="0">
                <a:latin typeface="Candara" panose="020E0502030303020204" pitchFamily="34" charset="0"/>
              </a:rPr>
              <a:t>Step Number 1 </a:t>
            </a:r>
            <a:r>
              <a:rPr lang="en-US" sz="2800" dirty="0"/>
              <a:t>-  Create Your “Elevator” Pitch</a:t>
            </a:r>
          </a:p>
          <a:p>
            <a:endParaRPr lang="en-US" sz="2400" dirty="0"/>
          </a:p>
          <a:p>
            <a:pPr algn="ctr"/>
            <a:r>
              <a:rPr lang="en-US" sz="3200" dirty="0">
                <a:solidFill>
                  <a:srgbClr val="C00000"/>
                </a:solidFill>
              </a:rPr>
              <a:t>In 50-80 words get me excited about your book!</a:t>
            </a:r>
          </a:p>
          <a:p>
            <a:pPr algn="ctr"/>
            <a:endParaRPr lang="en-US" sz="2400" dirty="0"/>
          </a:p>
          <a:p>
            <a:pPr algn="ctr"/>
            <a:r>
              <a:rPr lang="en-US" sz="2400" dirty="0">
                <a:solidFill>
                  <a:srgbClr val="0000CC"/>
                </a:solidFill>
              </a:rPr>
              <a:t>  </a:t>
            </a:r>
            <a:r>
              <a:rPr lang="en-US" sz="2400" b="0" i="0" dirty="0">
                <a:solidFill>
                  <a:srgbClr val="0000CC"/>
                </a:solidFill>
                <a:effectLst/>
                <a:latin typeface="Poppins" panose="00000500000000000000" pitchFamily="2" charset="0"/>
              </a:rPr>
              <a:t>A </a:t>
            </a:r>
            <a:r>
              <a:rPr lang="en-US" sz="2400" b="0" i="1" dirty="0">
                <a:solidFill>
                  <a:srgbClr val="0000CC"/>
                </a:solidFill>
                <a:effectLst/>
                <a:latin typeface="Poppins" panose="00000500000000000000" pitchFamily="2" charset="0"/>
              </a:rPr>
              <a:t>strong</a:t>
            </a:r>
            <a:r>
              <a:rPr lang="en-US" sz="2400" b="0" i="0" dirty="0">
                <a:solidFill>
                  <a:srgbClr val="0000CC"/>
                </a:solidFill>
                <a:effectLst/>
                <a:latin typeface="Poppins" panose="00000500000000000000" pitchFamily="2" charset="0"/>
              </a:rPr>
              <a:t> elevator pitch makes it easier for you to answer, “What’s the book about?”</a:t>
            </a:r>
            <a:endParaRPr lang="en-US" sz="2400" dirty="0">
              <a:solidFill>
                <a:srgbClr val="0000CC"/>
              </a:solidFill>
            </a:endParaRPr>
          </a:p>
        </p:txBody>
      </p:sp>
      <p:sp>
        <p:nvSpPr>
          <p:cNvPr id="4" name="TextBox 3">
            <a:extLst>
              <a:ext uri="{FF2B5EF4-FFF2-40B4-BE49-F238E27FC236}">
                <a16:creationId xmlns:a16="http://schemas.microsoft.com/office/drawing/2014/main" id="{44A40AA8-87EB-548B-DE8C-ECC7CA19040C}"/>
              </a:ext>
            </a:extLst>
          </p:cNvPr>
          <p:cNvSpPr txBox="1"/>
          <p:nvPr/>
        </p:nvSpPr>
        <p:spPr>
          <a:xfrm>
            <a:off x="2117558" y="481263"/>
            <a:ext cx="8867274" cy="584775"/>
          </a:xfrm>
          <a:prstGeom prst="rect">
            <a:avLst/>
          </a:prstGeom>
          <a:noFill/>
        </p:spPr>
        <p:txBody>
          <a:bodyPr wrap="square" rtlCol="0">
            <a:spAutoFit/>
          </a:bodyPr>
          <a:lstStyle/>
          <a:p>
            <a:pPr algn="ctr"/>
            <a:r>
              <a:rPr lang="en-US" sz="3200" b="1" dirty="0"/>
              <a:t>Marketing Your book</a:t>
            </a:r>
          </a:p>
        </p:txBody>
      </p:sp>
      <p:sp>
        <p:nvSpPr>
          <p:cNvPr id="5" name="TextBox 4">
            <a:extLst>
              <a:ext uri="{FF2B5EF4-FFF2-40B4-BE49-F238E27FC236}">
                <a16:creationId xmlns:a16="http://schemas.microsoft.com/office/drawing/2014/main" id="{462CB828-F0B2-A7C0-604E-989D469874AC}"/>
              </a:ext>
            </a:extLst>
          </p:cNvPr>
          <p:cNvSpPr txBox="1"/>
          <p:nvPr/>
        </p:nvSpPr>
        <p:spPr>
          <a:xfrm>
            <a:off x="1684421" y="1311442"/>
            <a:ext cx="9300411" cy="954107"/>
          </a:xfrm>
          <a:prstGeom prst="rect">
            <a:avLst/>
          </a:prstGeom>
          <a:noFill/>
        </p:spPr>
        <p:txBody>
          <a:bodyPr wrap="square" rtlCol="0">
            <a:spAutoFit/>
          </a:bodyPr>
          <a:lstStyle/>
          <a:p>
            <a:r>
              <a:rPr lang="en-US" sz="2800" dirty="0"/>
              <a:t>Whether you decide to go with Traditional Publishers or the Indie Route – here are a few things you need to do:</a:t>
            </a:r>
          </a:p>
        </p:txBody>
      </p:sp>
    </p:spTree>
    <p:extLst>
      <p:ext uri="{BB962C8B-B14F-4D97-AF65-F5344CB8AC3E}">
        <p14:creationId xmlns:p14="http://schemas.microsoft.com/office/powerpoint/2010/main" val="3955694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3000">
              <a:schemeClr val="accent1">
                <a:lumMod val="5000"/>
                <a:lumOff val="95000"/>
              </a:schemeClr>
            </a:gs>
            <a:gs pos="97000">
              <a:schemeClr val="accent4">
                <a:lumMod val="20000"/>
                <a:lumOff val="80000"/>
              </a:schemeClr>
            </a:gs>
            <a:gs pos="56000">
              <a:schemeClr val="accent6">
                <a:lumMod val="40000"/>
                <a:lumOff val="60000"/>
              </a:schemeClr>
            </a:gs>
          </a:gsLst>
          <a:lin ang="4200000" scaled="0"/>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509C8F-66F4-EC19-40F4-5E4C9A4EFE76}"/>
              </a:ext>
            </a:extLst>
          </p:cNvPr>
          <p:cNvSpPr txBox="1"/>
          <p:nvPr/>
        </p:nvSpPr>
        <p:spPr>
          <a:xfrm>
            <a:off x="2000250" y="419100"/>
            <a:ext cx="6429375" cy="523220"/>
          </a:xfrm>
          <a:prstGeom prst="rect">
            <a:avLst/>
          </a:prstGeom>
          <a:noFill/>
        </p:spPr>
        <p:txBody>
          <a:bodyPr wrap="square" rtlCol="0">
            <a:spAutoFit/>
          </a:bodyPr>
          <a:lstStyle/>
          <a:p>
            <a:r>
              <a:rPr lang="en-US" sz="2800" b="1" dirty="0"/>
              <a:t>Elevator Pitch vs Synopsis</a:t>
            </a:r>
          </a:p>
        </p:txBody>
      </p:sp>
      <p:sp>
        <p:nvSpPr>
          <p:cNvPr id="3" name="TextBox 2">
            <a:extLst>
              <a:ext uri="{FF2B5EF4-FFF2-40B4-BE49-F238E27FC236}">
                <a16:creationId xmlns:a16="http://schemas.microsoft.com/office/drawing/2014/main" id="{8E6CAB4E-908A-1780-0ACE-ACDF7D11381B}"/>
              </a:ext>
            </a:extLst>
          </p:cNvPr>
          <p:cNvSpPr txBox="1"/>
          <p:nvPr/>
        </p:nvSpPr>
        <p:spPr>
          <a:xfrm>
            <a:off x="1781174" y="1190625"/>
            <a:ext cx="9763125" cy="4616648"/>
          </a:xfrm>
          <a:prstGeom prst="rect">
            <a:avLst/>
          </a:prstGeom>
          <a:noFill/>
        </p:spPr>
        <p:txBody>
          <a:bodyPr wrap="square" rtlCol="0">
            <a:spAutoFit/>
          </a:bodyPr>
          <a:lstStyle/>
          <a:p>
            <a:r>
              <a:rPr lang="en-US" sz="2400" dirty="0"/>
              <a:t>An </a:t>
            </a:r>
            <a:r>
              <a:rPr lang="en-US" sz="2400" b="1" dirty="0"/>
              <a:t>Elevator Pitch </a:t>
            </a:r>
            <a:r>
              <a:rPr lang="en-US" sz="2400" dirty="0"/>
              <a:t>is a very short sentence that can entice either a potential agent/publisher or your intended audience in the time it takes an elevator to travel between floors.    It must grab the target’s attention enough for them to want more. </a:t>
            </a:r>
          </a:p>
          <a:p>
            <a:endParaRPr lang="en-US" dirty="0"/>
          </a:p>
          <a:p>
            <a:endParaRPr lang="en-US" dirty="0"/>
          </a:p>
          <a:p>
            <a:endParaRPr lang="en-US" dirty="0"/>
          </a:p>
          <a:p>
            <a:r>
              <a:rPr lang="en-US" sz="2400" dirty="0"/>
              <a:t>A </a:t>
            </a:r>
            <a:r>
              <a:rPr lang="en-US" sz="2400" b="1" dirty="0"/>
              <a:t>Synopsis</a:t>
            </a:r>
            <a:r>
              <a:rPr lang="en-US" sz="2400" dirty="0"/>
              <a:t> </a:t>
            </a:r>
            <a:r>
              <a:rPr lang="en-US" sz="2400" b="0" i="0" dirty="0">
                <a:effectLst/>
                <a:latin typeface="Inter"/>
              </a:rPr>
              <a:t>is a brief summary of the major points of a subject or written work or story. This one or two page carefully crafted breakdown of your plot exists so an agent can assess whether you have an effective, satisfying plot. Don't worry about spoilers - the whole point of the synopsis is so the agent can see where the plot is going.  It sets the tone for advertisin</a:t>
            </a:r>
            <a:r>
              <a:rPr lang="en-US" sz="2400" dirty="0">
                <a:latin typeface="Inter"/>
              </a:rPr>
              <a:t>g the final product.</a:t>
            </a:r>
            <a:endParaRPr lang="en-US" sz="2400" dirty="0"/>
          </a:p>
        </p:txBody>
      </p:sp>
    </p:spTree>
    <p:extLst>
      <p:ext uri="{BB962C8B-B14F-4D97-AF65-F5344CB8AC3E}">
        <p14:creationId xmlns:p14="http://schemas.microsoft.com/office/powerpoint/2010/main" val="42407053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0000">
              <a:schemeClr val="accent6">
                <a:lumMod val="60000"/>
                <a:lumOff val="40000"/>
              </a:schemeClr>
            </a:gs>
          </a:gsLst>
          <a:lin ang="4200000" scaled="0"/>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9FDE84-08C2-3336-962E-89BCF0F16B61}"/>
              </a:ext>
            </a:extLst>
          </p:cNvPr>
          <p:cNvSpPr txBox="1"/>
          <p:nvPr/>
        </p:nvSpPr>
        <p:spPr>
          <a:xfrm>
            <a:off x="1808480" y="361017"/>
            <a:ext cx="8575040" cy="6063198"/>
          </a:xfrm>
          <a:prstGeom prst="rect">
            <a:avLst/>
          </a:prstGeom>
          <a:noFill/>
        </p:spPr>
        <p:txBody>
          <a:bodyPr wrap="square" rtlCol="0">
            <a:spAutoFit/>
          </a:bodyPr>
          <a:lstStyle/>
          <a:p>
            <a:r>
              <a:rPr lang="en-US" sz="2800" b="1" dirty="0">
                <a:solidFill>
                  <a:srgbClr val="0000CC"/>
                </a:solidFill>
              </a:rPr>
              <a:t>Examples of Elevator Pitches – Guess the Book</a:t>
            </a:r>
          </a:p>
          <a:p>
            <a:endParaRPr lang="en-US" dirty="0"/>
          </a:p>
          <a:p>
            <a:pPr algn="ctr"/>
            <a:r>
              <a:rPr lang="en-US" sz="2400" b="1" dirty="0"/>
              <a:t>Lord of the Rings</a:t>
            </a:r>
          </a:p>
          <a:p>
            <a:r>
              <a:rPr lang="en-US" b="0" i="0" dirty="0">
                <a:solidFill>
                  <a:srgbClr val="0F1111"/>
                </a:solidFill>
                <a:effectLst/>
                <a:latin typeface="Times New Roman" panose="02020603050405020304" pitchFamily="18" charset="0"/>
                <a:cs typeface="Times New Roman" panose="02020603050405020304" pitchFamily="18" charset="0"/>
              </a:rPr>
              <a:t>When Thorin </a:t>
            </a:r>
            <a:r>
              <a:rPr lang="en-US" b="0" i="0" dirty="0" err="1">
                <a:solidFill>
                  <a:srgbClr val="0F1111"/>
                </a:solidFill>
                <a:effectLst/>
                <a:latin typeface="Times New Roman" panose="02020603050405020304" pitchFamily="18" charset="0"/>
                <a:cs typeface="Times New Roman" panose="02020603050405020304" pitchFamily="18" charset="0"/>
              </a:rPr>
              <a:t>Oakenshield</a:t>
            </a:r>
            <a:r>
              <a:rPr lang="en-US" b="0" i="0" dirty="0">
                <a:solidFill>
                  <a:srgbClr val="0F1111"/>
                </a:solidFill>
                <a:effectLst/>
                <a:latin typeface="Times New Roman" panose="02020603050405020304" pitchFamily="18" charset="0"/>
                <a:cs typeface="Times New Roman" panose="02020603050405020304" pitchFamily="18" charset="0"/>
              </a:rPr>
              <a:t> and his band of dwarves embark upon a dangerous quest to reclaim the hoard of gold stolen from them by an evil dragon. Gandalf the wizard suggests an unlikely accomplice: Bilbo Baggins, an unassuming Hobbit dwelling in peaceful Hobbiton.  Along the way, the company faces trolls, goblins, giant spiders, and worse.  </a:t>
            </a:r>
            <a:endParaRPr lang="en-US" dirty="0">
              <a:latin typeface="Times New Roman" panose="02020603050405020304" pitchFamily="18" charset="0"/>
              <a:cs typeface="Times New Roman" panose="02020603050405020304" pitchFamily="18" charset="0"/>
            </a:endParaRPr>
          </a:p>
          <a:p>
            <a:endParaRPr lang="en-US" dirty="0"/>
          </a:p>
          <a:p>
            <a:pPr algn="ctr"/>
            <a:r>
              <a:rPr lang="en-US" sz="2400" b="1" dirty="0"/>
              <a:t>The Da Vinci Code</a:t>
            </a:r>
          </a:p>
          <a:p>
            <a:r>
              <a:rPr lang="en-US" dirty="0">
                <a:latin typeface="Times New Roman" panose="02020603050405020304" pitchFamily="18" charset="0"/>
                <a:cs typeface="Times New Roman" panose="02020603050405020304" pitchFamily="18" charset="0"/>
              </a:rPr>
              <a:t>While in Paris on business, Harvard symbologist Robert Langdon receives an urgent late-night phone call.  The curator of the Louvre has been murdered inside the museum with a baffling cipher found next to the body. A trail of clues hidden in the works of Leonardo Da Vinci lead them to the murderer. </a:t>
            </a:r>
          </a:p>
          <a:p>
            <a:endParaRPr lang="en-US" dirty="0"/>
          </a:p>
          <a:p>
            <a:pPr algn="ctr"/>
            <a:r>
              <a:rPr lang="en-US" sz="2400" b="1" dirty="0"/>
              <a:t>The </a:t>
            </a:r>
            <a:r>
              <a:rPr lang="en-US" sz="2400" b="1" dirty="0" err="1"/>
              <a:t>Gigalos</a:t>
            </a:r>
            <a:endParaRPr lang="en-US" sz="2400" b="1" dirty="0"/>
          </a:p>
          <a:p>
            <a:pPr marL="0" marR="0" algn="just">
              <a:spcBef>
                <a:spcPts val="0"/>
              </a:spcBef>
              <a:spcAft>
                <a:spcPts val="0"/>
              </a:spcAft>
              <a:tabLst>
                <a:tab pos="762000" algn="l"/>
                <a:tab pos="2133600" algn="l"/>
                <a:tab pos="3276600" algn="l"/>
              </a:tabLst>
            </a:pPr>
            <a:r>
              <a:rPr lang="en-US" sz="1800" dirty="0">
                <a:effectLst/>
                <a:latin typeface="Times New Roman" panose="02020603050405020304" pitchFamily="18" charset="0"/>
                <a:ea typeface="Times New Roman" panose="02020603050405020304" pitchFamily="18" charset="0"/>
              </a:rPr>
              <a:t>TIRED OF PAYING ALIMONY?  I WILL MARRY YOUR EX-WIFE.  (1-800-555-5555) If you </a:t>
            </a:r>
            <a:r>
              <a:rPr lang="en-US" dirty="0">
                <a:latin typeface="Times New Roman" panose="02020603050405020304" pitchFamily="18" charset="0"/>
                <a:ea typeface="Times New Roman" panose="02020603050405020304" pitchFamily="18" charset="0"/>
              </a:rPr>
              <a:t>can pay the price, these men guarantee you will escape paying for your past “mistake”.   What happens when the women catch on?</a:t>
            </a:r>
          </a:p>
          <a:p>
            <a:pPr marL="0" marR="0" algn="just">
              <a:spcBef>
                <a:spcPts val="0"/>
              </a:spcBef>
              <a:spcAft>
                <a:spcPts val="0"/>
              </a:spcAft>
              <a:tabLst>
                <a:tab pos="762000" algn="l"/>
                <a:tab pos="2133600" algn="l"/>
                <a:tab pos="3276600" algn="l"/>
              </a:tabLst>
            </a:pP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175228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randombar(horizontal)">
                                      <p:cBhvr>
                                        <p:cTn id="12" dur="500"/>
                                        <p:tgtEl>
                                          <p:spTgt spid="2">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randombar(horizontal)">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9" end="9"/>
                                            </p:txEl>
                                          </p:spTgt>
                                        </p:tgtEl>
                                        <p:attrNameLst>
                                          <p:attrName>style.visibility</p:attrName>
                                        </p:attrNameLst>
                                      </p:cBhvr>
                                      <p:to>
                                        <p:strVal val="visible"/>
                                      </p:to>
                                    </p:set>
                                    <p:animEffect transition="in" filter="randombar(horizontal)">
                                      <p:cBhvr>
                                        <p:cTn id="22" dur="500"/>
                                        <p:tgtEl>
                                          <p:spTgt spid="2">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randombar(horizontal)">
                                      <p:cBhvr>
                                        <p:cTn id="2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accent6">
                <a:lumMod val="60000"/>
                <a:lumOff val="40000"/>
              </a:schemeClr>
            </a:gs>
          </a:gsLst>
          <a:lin ang="5400000" scaled="0"/>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48579C-7DF0-F01C-15A1-AEE17CEF65B0}"/>
              </a:ext>
            </a:extLst>
          </p:cNvPr>
          <p:cNvSpPr txBox="1"/>
          <p:nvPr/>
        </p:nvSpPr>
        <p:spPr>
          <a:xfrm>
            <a:off x="1790700" y="66675"/>
            <a:ext cx="10134600" cy="6247864"/>
          </a:xfrm>
          <a:prstGeom prst="rect">
            <a:avLst/>
          </a:prstGeom>
          <a:noFill/>
        </p:spPr>
        <p:txBody>
          <a:bodyPr wrap="square" rtlCol="0">
            <a:spAutoFit/>
          </a:bodyPr>
          <a:lstStyle/>
          <a:p>
            <a:pPr algn="ctr"/>
            <a:r>
              <a:rPr lang="en-US" b="1" dirty="0"/>
              <a:t>More Examples of Successful Elevator Pitches</a:t>
            </a:r>
          </a:p>
          <a:p>
            <a:pPr algn="ctr"/>
            <a:endParaRPr lang="en-US" b="1" dirty="0"/>
          </a:p>
          <a:p>
            <a:r>
              <a:rPr lang="en-US" sz="2000" b="0" i="1" u="sng" dirty="0">
                <a:solidFill>
                  <a:srgbClr val="EE2D2F"/>
                </a:solidFill>
                <a:effectLst/>
                <a:latin typeface="open-sans"/>
                <a:hlinkClick r:id="rId2"/>
              </a:rPr>
              <a:t>The League of Gentlewomen Witches</a:t>
            </a:r>
            <a:r>
              <a:rPr lang="en-US" sz="2000" b="0" i="0" u="sng" dirty="0">
                <a:solidFill>
                  <a:srgbClr val="EE2D2F"/>
                </a:solidFill>
                <a:effectLst/>
                <a:latin typeface="open-sans"/>
                <a:hlinkClick r:id="rId2"/>
              </a:rPr>
              <a:t>, by India Holton</a:t>
            </a:r>
            <a:r>
              <a:rPr lang="en-US" sz="2000" b="0" i="0" dirty="0">
                <a:solidFill>
                  <a:srgbClr val="333333"/>
                </a:solidFill>
                <a:effectLst/>
                <a:latin typeface="open-sans"/>
              </a:rPr>
              <a:t>: "A witch who is as proper as a Jane Austen heroine and a pirate who is no Mr. Darcy race across Victorian England in a flying house, pursuing an enchanted amulet, while being chased by people determined to stop them.</a:t>
            </a:r>
          </a:p>
          <a:p>
            <a:endParaRPr lang="en-US" sz="1600" b="0" i="0" dirty="0">
              <a:solidFill>
                <a:srgbClr val="333333"/>
              </a:solidFill>
              <a:effectLst/>
              <a:latin typeface="open-sans"/>
            </a:endParaRPr>
          </a:p>
          <a:p>
            <a:r>
              <a:rPr lang="en-US" sz="2000" b="0" i="1" u="sng" dirty="0">
                <a:solidFill>
                  <a:srgbClr val="EE2D2F"/>
                </a:solidFill>
                <a:effectLst/>
                <a:latin typeface="open-sans"/>
                <a:hlinkClick r:id="rId3"/>
              </a:rPr>
              <a:t>Anybody Home?</a:t>
            </a:r>
            <a:r>
              <a:rPr lang="en-US" sz="2000" b="0" i="0" u="sng" dirty="0">
                <a:solidFill>
                  <a:srgbClr val="EE2D2F"/>
                </a:solidFill>
                <a:effectLst/>
                <a:latin typeface="open-sans"/>
                <a:hlinkClick r:id="rId3"/>
              </a:rPr>
              <a:t>, by Michael J. </a:t>
            </a:r>
            <a:r>
              <a:rPr lang="en-US" sz="2000" b="0" i="0" u="sng" dirty="0" err="1">
                <a:solidFill>
                  <a:srgbClr val="EE2D2F"/>
                </a:solidFill>
                <a:effectLst/>
                <a:latin typeface="open-sans"/>
                <a:hlinkClick r:id="rId3"/>
              </a:rPr>
              <a:t>Seidlinger</a:t>
            </a:r>
            <a:r>
              <a:rPr lang="en-US" sz="2000" b="0" i="0" dirty="0">
                <a:solidFill>
                  <a:srgbClr val="333333"/>
                </a:solidFill>
                <a:effectLst/>
                <a:latin typeface="open-sans"/>
              </a:rPr>
              <a:t>: "A seasoned home invader teaches new invaders how to not only pull off a home invasion but also deliver a performance that invades the collective consciousness.“</a:t>
            </a:r>
          </a:p>
          <a:p>
            <a:endParaRPr lang="en-US" sz="1600" dirty="0">
              <a:solidFill>
                <a:srgbClr val="333333"/>
              </a:solidFill>
              <a:latin typeface="open-sans"/>
            </a:endParaRPr>
          </a:p>
          <a:p>
            <a:r>
              <a:rPr lang="en-US" sz="2000" b="0" i="1" u="sng" dirty="0">
                <a:solidFill>
                  <a:srgbClr val="EE2D2F"/>
                </a:solidFill>
                <a:effectLst/>
                <a:latin typeface="open-sans"/>
                <a:hlinkClick r:id="rId4"/>
              </a:rPr>
              <a:t>Balloon Dog</a:t>
            </a:r>
            <a:r>
              <a:rPr lang="en-US" sz="2000" b="0" i="0" u="sng" dirty="0">
                <a:solidFill>
                  <a:srgbClr val="EE2D2F"/>
                </a:solidFill>
                <a:effectLst/>
                <a:latin typeface="open-sans"/>
                <a:hlinkClick r:id="rId4"/>
              </a:rPr>
              <a:t>, by Daniel </a:t>
            </a:r>
            <a:r>
              <a:rPr lang="en-US" sz="2000" b="0" i="0" u="sng" dirty="0" err="1">
                <a:solidFill>
                  <a:srgbClr val="EE2D2F"/>
                </a:solidFill>
                <a:effectLst/>
                <a:latin typeface="open-sans"/>
                <a:hlinkClick r:id="rId4"/>
              </a:rPr>
              <a:t>Paisner</a:t>
            </a:r>
            <a:r>
              <a:rPr lang="en-US" sz="2000" b="0" i="0" dirty="0">
                <a:solidFill>
                  <a:srgbClr val="333333"/>
                </a:solidFill>
                <a:effectLst/>
                <a:latin typeface="open-sans"/>
              </a:rPr>
              <a:t>: "A darkly comic tale of longing and legacy and letting go, </a:t>
            </a:r>
            <a:r>
              <a:rPr lang="en-US" sz="2000" b="0" i="1" dirty="0">
                <a:solidFill>
                  <a:srgbClr val="333333"/>
                </a:solidFill>
                <a:effectLst/>
                <a:latin typeface="open-sans"/>
              </a:rPr>
              <a:t>Balloon Dog</a:t>
            </a:r>
            <a:r>
              <a:rPr lang="en-US" sz="2000" b="0" i="0" dirty="0">
                <a:solidFill>
                  <a:srgbClr val="333333"/>
                </a:solidFill>
                <a:effectLst/>
                <a:latin typeface="open-sans"/>
              </a:rPr>
              <a:t> tells the story of a brazen art heist gone sideways and asks readers to consider what it means to leave a mark and what it takes to be swept up in the same currents that move the rest of the world.“</a:t>
            </a:r>
          </a:p>
          <a:p>
            <a:endParaRPr lang="en-US" sz="1600" dirty="0">
              <a:solidFill>
                <a:srgbClr val="333333"/>
              </a:solidFill>
              <a:latin typeface="open-sans"/>
            </a:endParaRPr>
          </a:p>
          <a:p>
            <a:r>
              <a:rPr lang="en-US" sz="2000" b="0" i="1" u="sng" dirty="0">
                <a:solidFill>
                  <a:srgbClr val="EE2D2F"/>
                </a:solidFill>
                <a:effectLst/>
                <a:latin typeface="open-sans"/>
                <a:hlinkClick r:id="rId5"/>
              </a:rPr>
              <a:t>The Sweet Goodbye</a:t>
            </a:r>
            <a:r>
              <a:rPr lang="en-US" sz="2000" b="0" i="0" u="sng" dirty="0">
                <a:solidFill>
                  <a:srgbClr val="EE2D2F"/>
                </a:solidFill>
                <a:effectLst/>
                <a:latin typeface="open-sans"/>
                <a:hlinkClick r:id="rId5"/>
              </a:rPr>
              <a:t>, by Ron Corbett</a:t>
            </a:r>
            <a:r>
              <a:rPr lang="en-US" sz="2000" b="0" i="0" dirty="0">
                <a:solidFill>
                  <a:srgbClr val="333333"/>
                </a:solidFill>
                <a:effectLst/>
                <a:latin typeface="open-sans"/>
              </a:rPr>
              <a:t>: "A gritty, noir story that plays out in a forgotten America. Memorable villains, a twisting plot, and a hero with as much brain as brawn.“</a:t>
            </a:r>
          </a:p>
          <a:p>
            <a:endParaRPr lang="en-US" sz="1600" dirty="0">
              <a:solidFill>
                <a:srgbClr val="333333"/>
              </a:solidFill>
              <a:latin typeface="open-sans"/>
            </a:endParaRPr>
          </a:p>
          <a:p>
            <a:r>
              <a:rPr lang="en-US" sz="2000" b="0" i="1" u="sng" dirty="0">
                <a:solidFill>
                  <a:srgbClr val="EE2D2F"/>
                </a:solidFill>
                <a:effectLst/>
                <a:latin typeface="open-sans"/>
                <a:hlinkClick r:id="rId6"/>
              </a:rPr>
              <a:t>Knot Again</a:t>
            </a:r>
            <a:r>
              <a:rPr lang="en-US" sz="2000" b="0" i="0" u="sng" dirty="0">
                <a:solidFill>
                  <a:srgbClr val="EE2D2F"/>
                </a:solidFill>
                <a:effectLst/>
                <a:latin typeface="open-sans"/>
                <a:hlinkClick r:id="rId6"/>
              </a:rPr>
              <a:t>, by </a:t>
            </a:r>
            <a:r>
              <a:rPr lang="en-US" sz="2000" b="0" i="0" u="sng" dirty="0" err="1">
                <a:solidFill>
                  <a:srgbClr val="EE2D2F"/>
                </a:solidFill>
                <a:effectLst/>
                <a:latin typeface="open-sans"/>
                <a:hlinkClick r:id="rId6"/>
              </a:rPr>
              <a:t>Kwana</a:t>
            </a:r>
            <a:r>
              <a:rPr lang="en-US" sz="2000" b="0" i="0" u="sng" dirty="0">
                <a:solidFill>
                  <a:srgbClr val="EE2D2F"/>
                </a:solidFill>
                <a:effectLst/>
                <a:latin typeface="open-sans"/>
                <a:hlinkClick r:id="rId6"/>
              </a:rPr>
              <a:t> Jackson</a:t>
            </a:r>
            <a:r>
              <a:rPr lang="en-US" sz="2000" b="0" i="0" dirty="0">
                <a:solidFill>
                  <a:srgbClr val="333333"/>
                </a:solidFill>
                <a:effectLst/>
                <a:latin typeface="open-sans"/>
              </a:rPr>
              <a:t>: "Harlem firefighter, Lucas Strong feels like he can only find any peace and quiet at the local laundromat, where every day is rinse and repeat—until a fateful run-in with his high school crush."</a:t>
            </a:r>
            <a:endParaRPr lang="en-US" b="1" dirty="0"/>
          </a:p>
        </p:txBody>
      </p:sp>
    </p:spTree>
    <p:extLst>
      <p:ext uri="{BB962C8B-B14F-4D97-AF65-F5344CB8AC3E}">
        <p14:creationId xmlns:p14="http://schemas.microsoft.com/office/powerpoint/2010/main" val="3336675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34000">
              <a:srgbClr val="E5EAEF"/>
            </a:gs>
            <a:gs pos="72000">
              <a:srgbClr val="E3CAE9"/>
            </a:gs>
            <a:gs pos="57000">
              <a:schemeClr val="accent1">
                <a:lumMod val="5000"/>
                <a:lumOff val="95000"/>
              </a:schemeClr>
            </a:gs>
            <a:gs pos="8000">
              <a:schemeClr val="accent3">
                <a:lumMod val="20000"/>
                <a:lumOff val="80000"/>
              </a:schemeClr>
            </a:gs>
          </a:gsLst>
          <a:lin ang="4200000" scaled="0"/>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FCF018-831D-EE3F-CA81-5244973676F7}"/>
              </a:ext>
            </a:extLst>
          </p:cNvPr>
          <p:cNvSpPr txBox="1"/>
          <p:nvPr/>
        </p:nvSpPr>
        <p:spPr>
          <a:xfrm>
            <a:off x="2413054" y="902527"/>
            <a:ext cx="8087360" cy="707886"/>
          </a:xfrm>
          <a:prstGeom prst="rect">
            <a:avLst/>
          </a:prstGeom>
          <a:noFill/>
        </p:spPr>
        <p:txBody>
          <a:bodyPr wrap="square" rtlCol="0">
            <a:spAutoFit/>
          </a:bodyPr>
          <a:lstStyle/>
          <a:p>
            <a:pPr algn="ctr"/>
            <a:r>
              <a:rPr lang="en-US" sz="4000" dirty="0"/>
              <a:t> </a:t>
            </a:r>
            <a:endParaRPr lang="en-US" sz="3200" dirty="0"/>
          </a:p>
        </p:txBody>
      </p:sp>
      <p:sp>
        <p:nvSpPr>
          <p:cNvPr id="3" name="TextBox 2">
            <a:extLst>
              <a:ext uri="{FF2B5EF4-FFF2-40B4-BE49-F238E27FC236}">
                <a16:creationId xmlns:a16="http://schemas.microsoft.com/office/drawing/2014/main" id="{CEACC9E8-29B3-7352-FD1B-CD2CE879C4D3}"/>
              </a:ext>
            </a:extLst>
          </p:cNvPr>
          <p:cNvSpPr txBox="1"/>
          <p:nvPr/>
        </p:nvSpPr>
        <p:spPr>
          <a:xfrm>
            <a:off x="1691586" y="497523"/>
            <a:ext cx="10036366" cy="5447645"/>
          </a:xfrm>
          <a:prstGeom prst="rect">
            <a:avLst/>
          </a:prstGeom>
          <a:noFill/>
        </p:spPr>
        <p:txBody>
          <a:bodyPr wrap="square" rtlCol="0">
            <a:spAutoFit/>
          </a:bodyPr>
          <a:lstStyle/>
          <a:p>
            <a:r>
              <a:rPr lang="en-US" sz="4000" dirty="0"/>
              <a:t>Before Launching Your Book – make a plan.</a:t>
            </a:r>
          </a:p>
          <a:p>
            <a:endParaRPr lang="en-US" sz="2800" dirty="0"/>
          </a:p>
          <a:p>
            <a:r>
              <a:rPr lang="en-US" sz="2800" dirty="0"/>
              <a:t>Most authors begin building their reputation as an author before they have a book to sell by writing and submitting articles and short stories. After the books start coming, you can still use this both for publicity and for personal writing improvement.  </a:t>
            </a:r>
          </a:p>
          <a:p>
            <a:endParaRPr lang="en-US" sz="2800" dirty="0"/>
          </a:p>
          <a:p>
            <a:r>
              <a:rPr lang="en-US" sz="2800" dirty="0"/>
              <a:t>If you are going with a </a:t>
            </a:r>
            <a:r>
              <a:rPr lang="en-US" sz="2800" b="1" dirty="0"/>
              <a:t>traditional publisher </a:t>
            </a:r>
            <a:r>
              <a:rPr lang="en-US" sz="2800" dirty="0"/>
              <a:t>they will research what else you’ve written before offering a contract. </a:t>
            </a:r>
          </a:p>
          <a:p>
            <a:endParaRPr lang="en-US" sz="2800" dirty="0"/>
          </a:p>
          <a:p>
            <a:r>
              <a:rPr lang="en-US" sz="2800" dirty="0"/>
              <a:t>If you are self-publishing, determine how much marketing you can do yourself and what you will need help with.  </a:t>
            </a:r>
            <a:endParaRPr lang="en-US" sz="4000" dirty="0"/>
          </a:p>
        </p:txBody>
      </p:sp>
    </p:spTree>
    <p:extLst>
      <p:ext uri="{BB962C8B-B14F-4D97-AF65-F5344CB8AC3E}">
        <p14:creationId xmlns:p14="http://schemas.microsoft.com/office/powerpoint/2010/main" val="2894740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34000">
              <a:srgbClr val="E5EAEF"/>
            </a:gs>
            <a:gs pos="94000">
              <a:srgbClr val="E3CAE9"/>
            </a:gs>
            <a:gs pos="67000">
              <a:schemeClr val="accent1">
                <a:lumMod val="5000"/>
                <a:lumOff val="95000"/>
              </a:schemeClr>
            </a:gs>
            <a:gs pos="8000">
              <a:schemeClr val="accent3">
                <a:lumMod val="20000"/>
                <a:lumOff val="80000"/>
              </a:schemeClr>
            </a:gs>
          </a:gsLst>
          <a:lin ang="4200000" scaled="0"/>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FCF018-831D-EE3F-CA81-5244973676F7}"/>
              </a:ext>
            </a:extLst>
          </p:cNvPr>
          <p:cNvSpPr txBox="1"/>
          <p:nvPr/>
        </p:nvSpPr>
        <p:spPr>
          <a:xfrm>
            <a:off x="2249277" y="428801"/>
            <a:ext cx="8087360" cy="707886"/>
          </a:xfrm>
          <a:prstGeom prst="rect">
            <a:avLst/>
          </a:prstGeom>
          <a:noFill/>
        </p:spPr>
        <p:txBody>
          <a:bodyPr wrap="square" rtlCol="0">
            <a:spAutoFit/>
          </a:bodyPr>
          <a:lstStyle/>
          <a:p>
            <a:pPr algn="ctr"/>
            <a:r>
              <a:rPr lang="en-US" sz="4000" dirty="0"/>
              <a:t> Suggested Marketing Options</a:t>
            </a:r>
            <a:endParaRPr lang="en-US" sz="3200" dirty="0"/>
          </a:p>
        </p:txBody>
      </p:sp>
      <p:sp>
        <p:nvSpPr>
          <p:cNvPr id="3" name="TextBox 2">
            <a:extLst>
              <a:ext uri="{FF2B5EF4-FFF2-40B4-BE49-F238E27FC236}">
                <a16:creationId xmlns:a16="http://schemas.microsoft.com/office/drawing/2014/main" id="{60A3B4FF-BB1F-FB0A-2412-F938C60E3B64}"/>
              </a:ext>
            </a:extLst>
          </p:cNvPr>
          <p:cNvSpPr txBox="1"/>
          <p:nvPr/>
        </p:nvSpPr>
        <p:spPr>
          <a:xfrm>
            <a:off x="1729648" y="1432193"/>
            <a:ext cx="9882130" cy="5016758"/>
          </a:xfrm>
          <a:prstGeom prst="rect">
            <a:avLst/>
          </a:prstGeom>
          <a:noFill/>
        </p:spPr>
        <p:txBody>
          <a:bodyPr wrap="square" rtlCol="0">
            <a:spAutoFit/>
          </a:bodyPr>
          <a:lstStyle/>
          <a:p>
            <a:r>
              <a:rPr lang="en-US" sz="2800" dirty="0"/>
              <a:t>Get a Website OR become part of an established author’s group that offers your own page on their website.  Update it frequently. </a:t>
            </a:r>
          </a:p>
          <a:p>
            <a:endParaRPr lang="en-US" sz="2400" dirty="0"/>
          </a:p>
          <a:p>
            <a:r>
              <a:rPr lang="en-US" sz="2400" dirty="0"/>
              <a:t>Become familiar with the concepts of:</a:t>
            </a:r>
          </a:p>
          <a:p>
            <a:endParaRPr lang="en-US" sz="2400" dirty="0"/>
          </a:p>
          <a:p>
            <a:r>
              <a:rPr lang="en-US" sz="2800" dirty="0">
                <a:solidFill>
                  <a:srgbClr val="C00000"/>
                </a:solidFill>
              </a:rPr>
              <a:t>   </a:t>
            </a:r>
            <a:r>
              <a:rPr lang="en-US" sz="2800" b="0" i="0" dirty="0">
                <a:solidFill>
                  <a:srgbClr val="960000"/>
                </a:solidFill>
                <a:effectLst/>
                <a:latin typeface="Google Sans"/>
              </a:rPr>
              <a:t>Metadata</a:t>
            </a:r>
            <a:r>
              <a:rPr lang="en-US" sz="2800" b="0" i="0" dirty="0">
                <a:solidFill>
                  <a:srgbClr val="C00000"/>
                </a:solidFill>
                <a:effectLst/>
                <a:latin typeface="Google Sans"/>
              </a:rPr>
              <a:t> </a:t>
            </a:r>
            <a:r>
              <a:rPr lang="en-US" sz="2400" b="0" i="0" dirty="0">
                <a:effectLst/>
                <a:latin typeface="Google Sans"/>
              </a:rPr>
              <a:t>is defined as the data providing information about one or more aspects of the data; it is used to summarize basic information about data that can make tracking and working with specific data easier. </a:t>
            </a:r>
            <a:endParaRPr lang="en-US" sz="2400" dirty="0"/>
          </a:p>
          <a:p>
            <a:endParaRPr lang="en-US" sz="2400" dirty="0"/>
          </a:p>
          <a:p>
            <a:r>
              <a:rPr lang="en-US" sz="3200" dirty="0">
                <a:solidFill>
                  <a:srgbClr val="960000"/>
                </a:solidFill>
              </a:rPr>
              <a:t> </a:t>
            </a:r>
            <a:r>
              <a:rPr lang="en-US" sz="2800" dirty="0">
                <a:solidFill>
                  <a:srgbClr val="960000"/>
                </a:solidFill>
                <a:latin typeface="Google Sans"/>
              </a:rPr>
              <a:t>Keywords</a:t>
            </a:r>
            <a:r>
              <a:rPr lang="en-US" sz="2800" dirty="0">
                <a:solidFill>
                  <a:srgbClr val="960000"/>
                </a:solidFill>
              </a:rPr>
              <a:t> – </a:t>
            </a:r>
            <a:r>
              <a:rPr lang="en-US" sz="2400" dirty="0">
                <a:latin typeface="Google Sans"/>
              </a:rPr>
              <a:t>search engines use these to pair the customer to the product.</a:t>
            </a:r>
          </a:p>
          <a:p>
            <a:r>
              <a:rPr lang="en-US" sz="2400" dirty="0">
                <a:latin typeface="Google Sans"/>
              </a:rPr>
              <a:t> </a:t>
            </a:r>
            <a:endParaRPr lang="en-US" sz="2400" dirty="0"/>
          </a:p>
          <a:p>
            <a:endParaRPr lang="en-US" dirty="0"/>
          </a:p>
          <a:p>
            <a:endParaRPr lang="en-US" dirty="0"/>
          </a:p>
        </p:txBody>
      </p:sp>
    </p:spTree>
    <p:extLst>
      <p:ext uri="{BB962C8B-B14F-4D97-AF65-F5344CB8AC3E}">
        <p14:creationId xmlns:p14="http://schemas.microsoft.com/office/powerpoint/2010/main" val="2744068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5000">
              <a:schemeClr val="accent6">
                <a:lumMod val="60000"/>
                <a:lumOff val="40000"/>
              </a:schemeClr>
            </a:gs>
          </a:gsLst>
          <a:lin ang="4200000" scaled="0"/>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625A50-9F0D-D04C-0291-4B17B828F00A}"/>
              </a:ext>
            </a:extLst>
          </p:cNvPr>
          <p:cNvSpPr txBox="1"/>
          <p:nvPr/>
        </p:nvSpPr>
        <p:spPr>
          <a:xfrm>
            <a:off x="1697989" y="470754"/>
            <a:ext cx="9780138" cy="6080062"/>
          </a:xfrm>
          <a:prstGeom prst="rect">
            <a:avLst/>
          </a:prstGeom>
          <a:noFill/>
        </p:spPr>
        <p:txBody>
          <a:bodyPr wrap="square" rtlCol="0">
            <a:spAutoFit/>
          </a:bodyPr>
          <a:lstStyle/>
          <a:p>
            <a:r>
              <a:rPr lang="en-US" dirty="0"/>
              <a:t> </a:t>
            </a:r>
            <a:endParaRPr lang="en-US" sz="2800" dirty="0"/>
          </a:p>
          <a:p>
            <a:pPr marL="0" marR="0" algn="ctr">
              <a:lnSpc>
                <a:spcPct val="107000"/>
              </a:lnSpc>
              <a:spcBef>
                <a:spcPts val="0"/>
              </a:spcBef>
              <a:spcAft>
                <a:spcPts val="800"/>
              </a:spcAft>
            </a:pPr>
            <a:r>
              <a:rPr lang="en-US" sz="5400" b="1" dirty="0">
                <a:solidFill>
                  <a:srgbClr val="0000CC"/>
                </a:solidFill>
                <a:effectLst/>
                <a:latin typeface="+mj-lt"/>
                <a:ea typeface="Calibri" panose="020F0502020204030204" pitchFamily="34" charset="0"/>
                <a:cs typeface="Times New Roman" panose="02020603050405020304" pitchFamily="18" charset="0"/>
              </a:rPr>
              <a:t>What was your Motivation?</a:t>
            </a:r>
          </a:p>
          <a:p>
            <a:pPr marL="0" marR="0" algn="ctr">
              <a:lnSpc>
                <a:spcPct val="107000"/>
              </a:lnSpc>
              <a:spcBef>
                <a:spcPts val="0"/>
              </a:spcBef>
              <a:spcAft>
                <a:spcPts val="800"/>
              </a:spcAft>
            </a:pPr>
            <a:endParaRPr lang="en-US" sz="1400" b="1" dirty="0">
              <a:solidFill>
                <a:srgbClr val="0000CC"/>
              </a:solidFill>
              <a:effectLst/>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2" panose="05020102010507070707" pitchFamily="18" charset="2"/>
              <a:buChar char=""/>
              <a:tabLst>
                <a:tab pos="457200" algn="l"/>
              </a:tabLst>
            </a:pPr>
            <a:r>
              <a:rPr lang="en-US" sz="2800" dirty="0">
                <a:effectLst/>
                <a:latin typeface="Calibri" panose="020F0502020204030204" pitchFamily="34" charset="0"/>
                <a:ea typeface="Calibri" panose="020F0502020204030204" pitchFamily="34" charset="0"/>
                <a:cs typeface="Times New Roman" panose="02020603050405020304" pitchFamily="18" charset="0"/>
              </a:rPr>
              <a:t>Money making opportunity</a:t>
            </a:r>
          </a:p>
          <a:p>
            <a:pPr marL="342900" marR="0" lvl="0" indent="-342900">
              <a:lnSpc>
                <a:spcPct val="107000"/>
              </a:lnSpc>
              <a:spcBef>
                <a:spcPts val="0"/>
              </a:spcBef>
              <a:spcAft>
                <a:spcPts val="800"/>
              </a:spcAft>
              <a:buFont typeface="Wingdings 2" panose="05020102010507070707" pitchFamily="18" charset="2"/>
              <a:buChar char=""/>
              <a:tabLst>
                <a:tab pos="457200" algn="l"/>
              </a:tabLst>
            </a:pPr>
            <a:r>
              <a:rPr lang="en-US" sz="2800" dirty="0">
                <a:effectLst/>
                <a:latin typeface="Calibri" panose="020F0502020204030204" pitchFamily="34" charset="0"/>
                <a:ea typeface="Calibri" panose="020F0502020204030204" pitchFamily="34" charset="0"/>
                <a:cs typeface="Times New Roman" panose="02020603050405020304" pitchFamily="18" charset="0"/>
              </a:rPr>
              <a:t>Career  (Publication can enhance your status in some jobs)</a:t>
            </a:r>
          </a:p>
          <a:p>
            <a:pPr marL="342900" marR="0" lvl="0" indent="-342900">
              <a:lnSpc>
                <a:spcPct val="107000"/>
              </a:lnSpc>
              <a:spcBef>
                <a:spcPts val="0"/>
              </a:spcBef>
              <a:spcAft>
                <a:spcPts val="800"/>
              </a:spcAft>
              <a:buFont typeface="Wingdings 2" panose="05020102010507070707" pitchFamily="18" charset="2"/>
              <a:buChar char=""/>
              <a:tabLst>
                <a:tab pos="457200" algn="l"/>
              </a:tabLst>
            </a:pPr>
            <a:r>
              <a:rPr lang="en-US" sz="2800" dirty="0">
                <a:effectLst/>
                <a:latin typeface="Calibri" panose="020F0502020204030204" pitchFamily="34" charset="0"/>
                <a:ea typeface="Calibri" panose="020F0502020204030204" pitchFamily="34" charset="0"/>
                <a:cs typeface="Times New Roman" panose="02020603050405020304" pitchFamily="18" charset="0"/>
              </a:rPr>
              <a:t>Public Acclaim/Fame</a:t>
            </a:r>
          </a:p>
          <a:p>
            <a:pPr marL="342900" marR="0" lvl="0" indent="-342900">
              <a:lnSpc>
                <a:spcPct val="107000"/>
              </a:lnSpc>
              <a:spcBef>
                <a:spcPts val="0"/>
              </a:spcBef>
              <a:spcAft>
                <a:spcPts val="800"/>
              </a:spcAft>
              <a:buFont typeface="Wingdings 2" panose="05020102010507070707" pitchFamily="18" charset="2"/>
              <a:buChar char=""/>
              <a:tabLst>
                <a:tab pos="457200" algn="l"/>
              </a:tabLst>
            </a:pPr>
            <a:r>
              <a:rPr lang="en-US" sz="2800" dirty="0">
                <a:effectLst/>
                <a:latin typeface="Calibri" panose="020F0502020204030204" pitchFamily="34" charset="0"/>
                <a:ea typeface="Calibri" panose="020F0502020204030204" pitchFamily="34" charset="0"/>
                <a:cs typeface="Times New Roman" panose="02020603050405020304" pitchFamily="18" charset="0"/>
              </a:rPr>
              <a:t>Inspire or entertain people</a:t>
            </a:r>
          </a:p>
          <a:p>
            <a:pPr marL="342900" marR="0" lvl="0" indent="-342900">
              <a:lnSpc>
                <a:spcPct val="107000"/>
              </a:lnSpc>
              <a:spcBef>
                <a:spcPts val="0"/>
              </a:spcBef>
              <a:spcAft>
                <a:spcPts val="800"/>
              </a:spcAft>
              <a:buFont typeface="Wingdings 2" panose="05020102010507070707" pitchFamily="18" charset="2"/>
              <a:buChar char=""/>
              <a:tabLst>
                <a:tab pos="457200" algn="l"/>
              </a:tabLst>
            </a:pPr>
            <a:r>
              <a:rPr lang="en-US" sz="2800" dirty="0">
                <a:effectLst/>
                <a:latin typeface="Calibri" panose="020F0502020204030204" pitchFamily="34" charset="0"/>
                <a:ea typeface="Calibri" panose="020F0502020204030204" pitchFamily="34" charset="0"/>
                <a:cs typeface="Times New Roman" panose="02020603050405020304" pitchFamily="18" charset="0"/>
              </a:rPr>
              <a:t>Leave something personal behind for family/friends. </a:t>
            </a:r>
          </a:p>
          <a:p>
            <a:pPr marL="342900" marR="0" lvl="0" indent="-342900">
              <a:lnSpc>
                <a:spcPct val="107000"/>
              </a:lnSpc>
              <a:spcBef>
                <a:spcPts val="0"/>
              </a:spcBef>
              <a:spcAft>
                <a:spcPts val="800"/>
              </a:spcAft>
              <a:buFont typeface="Wingdings 2" panose="05020102010507070707" pitchFamily="18" charset="2"/>
              <a:buChar char=""/>
              <a:tabLst>
                <a:tab pos="457200" algn="l"/>
              </a:tabLst>
            </a:pPr>
            <a:r>
              <a:rPr lang="en-US" sz="2800" dirty="0">
                <a:latin typeface="Calibri" panose="020F0502020204030204" pitchFamily="34" charset="0"/>
                <a:ea typeface="Calibri" panose="020F0502020204030204" pitchFamily="34" charset="0"/>
                <a:cs typeface="Times New Roman" panose="02020603050405020304" pitchFamily="18" charset="0"/>
              </a:rPr>
              <a:t>Have a story locked inside that just had to get out.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2" panose="05020102010507070707" pitchFamily="18" charset="2"/>
              <a:buChar char=""/>
              <a:tabLst>
                <a:tab pos="457200" algn="l"/>
              </a:tabLst>
            </a:pPr>
            <a:r>
              <a:rPr lang="en-US" sz="2800" dirty="0">
                <a:effectLst/>
                <a:latin typeface="Calibri" panose="020F0502020204030204" pitchFamily="34" charset="0"/>
                <a:ea typeface="Calibri" panose="020F0502020204030204" pitchFamily="34" charset="0"/>
                <a:cs typeface="Times New Roman" panose="02020603050405020304" pitchFamily="18" charset="0"/>
              </a:rPr>
              <a:t>The fact that you just always wanted to do it and you did!</a:t>
            </a:r>
          </a:p>
          <a:p>
            <a:pPr marR="0" lvl="0">
              <a:lnSpc>
                <a:spcPct val="107000"/>
              </a:lnSpc>
              <a:spcBef>
                <a:spcPts val="0"/>
              </a:spcBef>
              <a:spcAft>
                <a:spcPts val="800"/>
              </a:spcAft>
              <a:tabLst>
                <a:tab pos="457200" algn="l"/>
              </a:tabLst>
            </a:pP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Tree>
    <p:extLst>
      <p:ext uri="{BB962C8B-B14F-4D97-AF65-F5344CB8AC3E}">
        <p14:creationId xmlns:p14="http://schemas.microsoft.com/office/powerpoint/2010/main" val="5334355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54000">
              <a:schemeClr val="accent4">
                <a:lumMod val="20000"/>
                <a:lumOff val="80000"/>
              </a:schemeClr>
            </a:gs>
            <a:gs pos="100000">
              <a:schemeClr val="accent5">
                <a:lumMod val="20000"/>
                <a:lumOff val="80000"/>
              </a:schemeClr>
            </a:gs>
            <a:gs pos="8000">
              <a:schemeClr val="accent1">
                <a:lumMod val="20000"/>
                <a:lumOff val="80000"/>
              </a:schemeClr>
            </a:gs>
          </a:gsLst>
          <a:lin ang="4200000" scaled="0"/>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FCF018-831D-EE3F-CA81-5244973676F7}"/>
              </a:ext>
            </a:extLst>
          </p:cNvPr>
          <p:cNvSpPr txBox="1"/>
          <p:nvPr/>
        </p:nvSpPr>
        <p:spPr>
          <a:xfrm>
            <a:off x="2590800" y="924560"/>
            <a:ext cx="8087360" cy="707886"/>
          </a:xfrm>
          <a:prstGeom prst="rect">
            <a:avLst/>
          </a:prstGeom>
          <a:noFill/>
        </p:spPr>
        <p:txBody>
          <a:bodyPr wrap="square" rtlCol="0">
            <a:spAutoFit/>
          </a:bodyPr>
          <a:lstStyle/>
          <a:p>
            <a:pPr algn="ctr"/>
            <a:r>
              <a:rPr lang="en-US" sz="4000" dirty="0"/>
              <a:t> </a:t>
            </a:r>
            <a:endParaRPr lang="en-US" sz="3200" dirty="0"/>
          </a:p>
        </p:txBody>
      </p:sp>
      <p:sp>
        <p:nvSpPr>
          <p:cNvPr id="3" name="TextBox 2">
            <a:extLst>
              <a:ext uri="{FF2B5EF4-FFF2-40B4-BE49-F238E27FC236}">
                <a16:creationId xmlns:a16="http://schemas.microsoft.com/office/drawing/2014/main" id="{49DABC0B-1C83-B500-A843-4E4213122700}"/>
              </a:ext>
            </a:extLst>
          </p:cNvPr>
          <p:cNvSpPr txBox="1"/>
          <p:nvPr/>
        </p:nvSpPr>
        <p:spPr>
          <a:xfrm>
            <a:off x="1630495" y="366623"/>
            <a:ext cx="5188945" cy="5847755"/>
          </a:xfrm>
          <a:prstGeom prst="rect">
            <a:avLst/>
          </a:prstGeom>
          <a:noFill/>
        </p:spPr>
        <p:txBody>
          <a:bodyPr wrap="square" rtlCol="0">
            <a:spAutoFit/>
          </a:bodyPr>
          <a:lstStyle/>
          <a:p>
            <a:r>
              <a:rPr lang="en-US" sz="2400" dirty="0"/>
              <a:t>Keywords:   Words or short phrases that describe your book</a:t>
            </a:r>
          </a:p>
          <a:p>
            <a:endParaRPr lang="en-US" dirty="0"/>
          </a:p>
          <a:p>
            <a:r>
              <a:rPr lang="en-US" sz="2000" dirty="0"/>
              <a:t>Examples of keywords for “The Solar Chef”</a:t>
            </a:r>
          </a:p>
          <a:p>
            <a:endParaRPr lang="en-US" sz="2000" dirty="0"/>
          </a:p>
          <a:p>
            <a:pPr>
              <a:spcAft>
                <a:spcPts val="600"/>
              </a:spcAft>
            </a:pPr>
            <a:r>
              <a:rPr lang="en-US" sz="2000" dirty="0"/>
              <a:t>Sustainable Living</a:t>
            </a:r>
          </a:p>
          <a:p>
            <a:pPr>
              <a:spcAft>
                <a:spcPts val="600"/>
              </a:spcAft>
            </a:pPr>
            <a:r>
              <a:rPr lang="en-US" sz="2000" dirty="0"/>
              <a:t>Organic</a:t>
            </a:r>
          </a:p>
          <a:p>
            <a:pPr>
              <a:spcAft>
                <a:spcPts val="600"/>
              </a:spcAft>
            </a:pPr>
            <a:r>
              <a:rPr lang="en-US" sz="2000" dirty="0"/>
              <a:t>Gluten  Free</a:t>
            </a:r>
          </a:p>
          <a:p>
            <a:pPr>
              <a:spcAft>
                <a:spcPts val="600"/>
              </a:spcAft>
            </a:pPr>
            <a:r>
              <a:rPr lang="en-US" sz="2000" dirty="0"/>
              <a:t>Recipes</a:t>
            </a:r>
          </a:p>
          <a:p>
            <a:pPr>
              <a:spcAft>
                <a:spcPts val="600"/>
              </a:spcAft>
            </a:pPr>
            <a:r>
              <a:rPr lang="en-US" sz="2000" dirty="0"/>
              <a:t>Cooking with Sunlight</a:t>
            </a:r>
          </a:p>
          <a:p>
            <a:pPr>
              <a:spcAft>
                <a:spcPts val="600"/>
              </a:spcAft>
            </a:pPr>
            <a:r>
              <a:rPr lang="en-US" sz="2000" dirty="0"/>
              <a:t>Disaster </a:t>
            </a:r>
          </a:p>
          <a:p>
            <a:pPr>
              <a:spcAft>
                <a:spcPts val="600"/>
              </a:spcAft>
            </a:pPr>
            <a:r>
              <a:rPr lang="en-US" sz="2000" dirty="0"/>
              <a:t>Off the Grid</a:t>
            </a:r>
          </a:p>
          <a:p>
            <a:pPr>
              <a:spcAft>
                <a:spcPts val="600"/>
              </a:spcAft>
            </a:pPr>
            <a:r>
              <a:rPr lang="en-US" sz="2000" dirty="0"/>
              <a:t>Homesteading</a:t>
            </a:r>
          </a:p>
          <a:p>
            <a:pPr>
              <a:spcAft>
                <a:spcPts val="600"/>
              </a:spcAft>
            </a:pPr>
            <a:r>
              <a:rPr lang="en-US" sz="2000" dirty="0"/>
              <a:t>Survival</a:t>
            </a:r>
          </a:p>
          <a:p>
            <a:pPr>
              <a:spcAft>
                <a:spcPts val="600"/>
              </a:spcAft>
            </a:pPr>
            <a:r>
              <a:rPr lang="en-US" sz="2000" dirty="0"/>
              <a:t>Urban Prepper</a:t>
            </a:r>
          </a:p>
          <a:p>
            <a:endParaRPr lang="en-US" dirty="0"/>
          </a:p>
        </p:txBody>
      </p:sp>
      <p:pic>
        <p:nvPicPr>
          <p:cNvPr id="5" name="Picture 4">
            <a:extLst>
              <a:ext uri="{FF2B5EF4-FFF2-40B4-BE49-F238E27FC236}">
                <a16:creationId xmlns:a16="http://schemas.microsoft.com/office/drawing/2014/main" id="{23A210F3-A5E7-18D2-6A06-63003B0697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4708" y="366623"/>
            <a:ext cx="3744929" cy="5149062"/>
          </a:xfrm>
          <a:prstGeom prst="rect">
            <a:avLst/>
          </a:prstGeom>
        </p:spPr>
      </p:pic>
      <p:sp>
        <p:nvSpPr>
          <p:cNvPr id="4" name="TextBox 3">
            <a:extLst>
              <a:ext uri="{FF2B5EF4-FFF2-40B4-BE49-F238E27FC236}">
                <a16:creationId xmlns:a16="http://schemas.microsoft.com/office/drawing/2014/main" id="{A81A321A-5E10-A1C6-76EE-1E43E823FEB7}"/>
              </a:ext>
            </a:extLst>
          </p:cNvPr>
          <p:cNvSpPr txBox="1"/>
          <p:nvPr/>
        </p:nvSpPr>
        <p:spPr>
          <a:xfrm>
            <a:off x="7404708" y="5568047"/>
            <a:ext cx="3988795" cy="646331"/>
          </a:xfrm>
          <a:prstGeom prst="rect">
            <a:avLst/>
          </a:prstGeom>
          <a:noFill/>
        </p:spPr>
        <p:txBody>
          <a:bodyPr wrap="square" rtlCol="0">
            <a:spAutoFit/>
          </a:bodyPr>
          <a:lstStyle/>
          <a:p>
            <a:r>
              <a:rPr lang="en-US" dirty="0">
                <a:solidFill>
                  <a:srgbClr val="0000CC"/>
                </a:solidFill>
              </a:rPr>
              <a:t>Self Published book which has sold almost 9,000 copies worldwide</a:t>
            </a:r>
            <a:r>
              <a:rPr lang="en-US" dirty="0"/>
              <a:t>. </a:t>
            </a:r>
          </a:p>
        </p:txBody>
      </p:sp>
    </p:spTree>
    <p:extLst>
      <p:ext uri="{BB962C8B-B14F-4D97-AF65-F5344CB8AC3E}">
        <p14:creationId xmlns:p14="http://schemas.microsoft.com/office/powerpoint/2010/main" val="277502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54000">
              <a:schemeClr val="accent4">
                <a:lumMod val="20000"/>
                <a:lumOff val="80000"/>
              </a:schemeClr>
            </a:gs>
            <a:gs pos="100000">
              <a:schemeClr val="accent5">
                <a:lumMod val="20000"/>
                <a:lumOff val="80000"/>
              </a:schemeClr>
            </a:gs>
            <a:gs pos="8000">
              <a:srgbClr val="FFEEB7"/>
            </a:gs>
          </a:gsLst>
          <a:lin ang="4200000" scaled="0"/>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FCF018-831D-EE3F-CA81-5244973676F7}"/>
              </a:ext>
            </a:extLst>
          </p:cNvPr>
          <p:cNvSpPr txBox="1"/>
          <p:nvPr/>
        </p:nvSpPr>
        <p:spPr>
          <a:xfrm>
            <a:off x="2590800" y="924560"/>
            <a:ext cx="8087360" cy="707886"/>
          </a:xfrm>
          <a:prstGeom prst="rect">
            <a:avLst/>
          </a:prstGeom>
          <a:noFill/>
        </p:spPr>
        <p:txBody>
          <a:bodyPr wrap="square" rtlCol="0">
            <a:spAutoFit/>
          </a:bodyPr>
          <a:lstStyle/>
          <a:p>
            <a:pPr algn="ctr"/>
            <a:r>
              <a:rPr lang="en-US" sz="4000" dirty="0"/>
              <a:t> </a:t>
            </a:r>
            <a:endParaRPr lang="en-US" sz="3200" dirty="0"/>
          </a:p>
        </p:txBody>
      </p:sp>
      <p:sp>
        <p:nvSpPr>
          <p:cNvPr id="4" name="TextBox 3">
            <a:extLst>
              <a:ext uri="{FF2B5EF4-FFF2-40B4-BE49-F238E27FC236}">
                <a16:creationId xmlns:a16="http://schemas.microsoft.com/office/drawing/2014/main" id="{93381B62-9156-4528-834E-3A9141326931}"/>
              </a:ext>
            </a:extLst>
          </p:cNvPr>
          <p:cNvSpPr txBox="1"/>
          <p:nvPr/>
        </p:nvSpPr>
        <p:spPr>
          <a:xfrm>
            <a:off x="1925198" y="382702"/>
            <a:ext cx="9499294" cy="523220"/>
          </a:xfrm>
          <a:prstGeom prst="rect">
            <a:avLst/>
          </a:prstGeom>
          <a:noFill/>
        </p:spPr>
        <p:txBody>
          <a:bodyPr wrap="square">
            <a:spAutoFit/>
          </a:bodyPr>
          <a:lstStyle/>
          <a:p>
            <a:r>
              <a:rPr lang="en-US" sz="2800" dirty="0"/>
              <a:t>Keywords:   Words or short phrases that describe your book</a:t>
            </a:r>
          </a:p>
        </p:txBody>
      </p:sp>
      <p:pic>
        <p:nvPicPr>
          <p:cNvPr id="6" name="Picture 5">
            <a:extLst>
              <a:ext uri="{FF2B5EF4-FFF2-40B4-BE49-F238E27FC236}">
                <a16:creationId xmlns:a16="http://schemas.microsoft.com/office/drawing/2014/main" id="{A3C04F06-083D-62C1-3A78-84C003A30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692" y="1220459"/>
            <a:ext cx="3109484" cy="4712981"/>
          </a:xfrm>
          <a:prstGeom prst="rect">
            <a:avLst/>
          </a:prstGeom>
        </p:spPr>
      </p:pic>
      <p:sp>
        <p:nvSpPr>
          <p:cNvPr id="7" name="TextBox 6">
            <a:extLst>
              <a:ext uri="{FF2B5EF4-FFF2-40B4-BE49-F238E27FC236}">
                <a16:creationId xmlns:a16="http://schemas.microsoft.com/office/drawing/2014/main" id="{629BC5BB-FB3E-3593-B491-F978DAFF0AA1}"/>
              </a:ext>
            </a:extLst>
          </p:cNvPr>
          <p:cNvSpPr txBox="1"/>
          <p:nvPr/>
        </p:nvSpPr>
        <p:spPr>
          <a:xfrm>
            <a:off x="6202496" y="1377108"/>
            <a:ext cx="4572000" cy="3939540"/>
          </a:xfrm>
          <a:prstGeom prst="rect">
            <a:avLst/>
          </a:prstGeom>
          <a:noFill/>
        </p:spPr>
        <p:txBody>
          <a:bodyPr wrap="square" rtlCol="0">
            <a:spAutoFit/>
          </a:bodyPr>
          <a:lstStyle/>
          <a:p>
            <a:pPr>
              <a:spcAft>
                <a:spcPts val="600"/>
              </a:spcAft>
            </a:pPr>
            <a:r>
              <a:rPr lang="en-US" sz="2400" dirty="0"/>
              <a:t>Urban Fantasy</a:t>
            </a:r>
          </a:p>
          <a:p>
            <a:pPr>
              <a:spcAft>
                <a:spcPts val="600"/>
              </a:spcAft>
            </a:pPr>
            <a:r>
              <a:rPr lang="en-US" sz="2400" dirty="0"/>
              <a:t>Post-apocalyptic</a:t>
            </a:r>
          </a:p>
          <a:p>
            <a:pPr>
              <a:spcAft>
                <a:spcPts val="600"/>
              </a:spcAft>
            </a:pPr>
            <a:r>
              <a:rPr lang="en-US" sz="2400" dirty="0"/>
              <a:t>Arcane</a:t>
            </a:r>
          </a:p>
          <a:p>
            <a:pPr>
              <a:spcAft>
                <a:spcPts val="600"/>
              </a:spcAft>
            </a:pPr>
            <a:r>
              <a:rPr lang="en-US" sz="2400" dirty="0"/>
              <a:t>Woman scientist-magician</a:t>
            </a:r>
          </a:p>
          <a:p>
            <a:pPr>
              <a:spcAft>
                <a:spcPts val="600"/>
              </a:spcAft>
            </a:pPr>
            <a:r>
              <a:rPr lang="en-US" sz="2400" dirty="0"/>
              <a:t>Survivalist</a:t>
            </a:r>
          </a:p>
          <a:p>
            <a:pPr>
              <a:spcAft>
                <a:spcPts val="600"/>
              </a:spcAft>
            </a:pPr>
            <a:r>
              <a:rPr lang="en-US" sz="2400" dirty="0"/>
              <a:t>Tantalizing</a:t>
            </a:r>
          </a:p>
          <a:p>
            <a:pPr>
              <a:spcAft>
                <a:spcPts val="600"/>
              </a:spcAft>
            </a:pPr>
            <a:r>
              <a:rPr lang="en-US" sz="2400" dirty="0"/>
              <a:t>Risk Taking</a:t>
            </a:r>
          </a:p>
          <a:p>
            <a:pPr>
              <a:spcAft>
                <a:spcPts val="600"/>
              </a:spcAft>
            </a:pPr>
            <a:r>
              <a:rPr lang="en-US" sz="2400" dirty="0"/>
              <a:t>Futuristic</a:t>
            </a:r>
          </a:p>
          <a:p>
            <a:endParaRPr lang="en-US" dirty="0"/>
          </a:p>
        </p:txBody>
      </p:sp>
      <p:sp>
        <p:nvSpPr>
          <p:cNvPr id="3" name="TextBox 2">
            <a:extLst>
              <a:ext uri="{FF2B5EF4-FFF2-40B4-BE49-F238E27FC236}">
                <a16:creationId xmlns:a16="http://schemas.microsoft.com/office/drawing/2014/main" id="{0C711157-D6B3-BC73-1B8A-2717EE507AEC}"/>
              </a:ext>
            </a:extLst>
          </p:cNvPr>
          <p:cNvSpPr txBox="1"/>
          <p:nvPr/>
        </p:nvSpPr>
        <p:spPr>
          <a:xfrm>
            <a:off x="5467350" y="5316648"/>
            <a:ext cx="6248400" cy="923330"/>
          </a:xfrm>
          <a:prstGeom prst="rect">
            <a:avLst/>
          </a:prstGeom>
          <a:noFill/>
        </p:spPr>
        <p:txBody>
          <a:bodyPr wrap="square" rtlCol="0">
            <a:spAutoFit/>
          </a:bodyPr>
          <a:lstStyle/>
          <a:p>
            <a:r>
              <a:rPr lang="en-US" dirty="0"/>
              <a:t>Self-Published book by BR Kingsolver who earns more than $</a:t>
            </a:r>
            <a:r>
              <a:rPr lang="en-US" dirty="0" err="1"/>
              <a:t>30K</a:t>
            </a:r>
            <a:r>
              <a:rPr lang="en-US" dirty="0"/>
              <a:t> in royalties annually off of his 6 different series – swears by </a:t>
            </a:r>
            <a:r>
              <a:rPr lang="en-US" dirty="0" err="1"/>
              <a:t>ebooks</a:t>
            </a:r>
            <a:r>
              <a:rPr lang="en-US" dirty="0"/>
              <a:t>. </a:t>
            </a:r>
          </a:p>
        </p:txBody>
      </p:sp>
    </p:spTree>
    <p:extLst>
      <p:ext uri="{BB962C8B-B14F-4D97-AF65-F5344CB8AC3E}">
        <p14:creationId xmlns:p14="http://schemas.microsoft.com/office/powerpoint/2010/main" val="627956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54000">
              <a:schemeClr val="accent6">
                <a:lumMod val="60000"/>
                <a:lumOff val="40000"/>
              </a:schemeClr>
            </a:gs>
          </a:gsLst>
          <a:lin ang="4200000" scaled="0"/>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DF587B-6F4A-6299-285C-30827211867F}"/>
              </a:ext>
            </a:extLst>
          </p:cNvPr>
          <p:cNvSpPr txBox="1"/>
          <p:nvPr/>
        </p:nvSpPr>
        <p:spPr>
          <a:xfrm>
            <a:off x="1662112" y="183089"/>
            <a:ext cx="9748838" cy="1384995"/>
          </a:xfrm>
          <a:prstGeom prst="rect">
            <a:avLst/>
          </a:prstGeom>
          <a:noFill/>
        </p:spPr>
        <p:txBody>
          <a:bodyPr wrap="square" rtlCol="0">
            <a:spAutoFit/>
          </a:bodyPr>
          <a:lstStyle/>
          <a:p>
            <a:r>
              <a:rPr lang="en-US" sz="2800" dirty="0"/>
              <a:t>Client – BITCOIN Magazine          </a:t>
            </a:r>
          </a:p>
          <a:p>
            <a:r>
              <a:rPr lang="en-US" sz="2800" dirty="0"/>
              <a:t>            Self-Publishes using Amazon and 48 Hour Books</a:t>
            </a:r>
          </a:p>
          <a:p>
            <a:endParaRPr lang="en-US" sz="2800" dirty="0"/>
          </a:p>
        </p:txBody>
      </p:sp>
      <p:pic>
        <p:nvPicPr>
          <p:cNvPr id="4" name="Picture 3">
            <a:extLst>
              <a:ext uri="{FF2B5EF4-FFF2-40B4-BE49-F238E27FC236}">
                <a16:creationId xmlns:a16="http://schemas.microsoft.com/office/drawing/2014/main" id="{C88A93B1-9B71-3ADA-AE65-74A2669A8F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928" y="1194241"/>
            <a:ext cx="2009895" cy="3215833"/>
          </a:xfrm>
          <a:prstGeom prst="rect">
            <a:avLst/>
          </a:prstGeom>
        </p:spPr>
      </p:pic>
      <p:pic>
        <p:nvPicPr>
          <p:cNvPr id="6" name="Picture 5">
            <a:extLst>
              <a:ext uri="{FF2B5EF4-FFF2-40B4-BE49-F238E27FC236}">
                <a16:creationId xmlns:a16="http://schemas.microsoft.com/office/drawing/2014/main" id="{6B99657E-F675-C4B4-F30D-F1F585F66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8050" y="1194241"/>
            <a:ext cx="2038281" cy="3057421"/>
          </a:xfrm>
          <a:prstGeom prst="rect">
            <a:avLst/>
          </a:prstGeom>
        </p:spPr>
      </p:pic>
      <p:pic>
        <p:nvPicPr>
          <p:cNvPr id="8" name="Picture 7">
            <a:extLst>
              <a:ext uri="{FF2B5EF4-FFF2-40B4-BE49-F238E27FC236}">
                <a16:creationId xmlns:a16="http://schemas.microsoft.com/office/drawing/2014/main" id="{636DD368-00F4-4995-B6FE-1BF9A3F251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2323" y="1266824"/>
            <a:ext cx="2189747" cy="3340387"/>
          </a:xfrm>
          <a:prstGeom prst="rect">
            <a:avLst/>
          </a:prstGeom>
        </p:spPr>
      </p:pic>
      <p:pic>
        <p:nvPicPr>
          <p:cNvPr id="10" name="Picture 9">
            <a:extLst>
              <a:ext uri="{FF2B5EF4-FFF2-40B4-BE49-F238E27FC236}">
                <a16:creationId xmlns:a16="http://schemas.microsoft.com/office/drawing/2014/main" id="{BFBA79F1-CD76-F987-48CD-578A28486F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1471" y="2457239"/>
            <a:ext cx="1978846" cy="3000376"/>
          </a:xfrm>
          <a:prstGeom prst="rect">
            <a:avLst/>
          </a:prstGeom>
        </p:spPr>
      </p:pic>
      <p:pic>
        <p:nvPicPr>
          <p:cNvPr id="12" name="Picture 11">
            <a:extLst>
              <a:ext uri="{FF2B5EF4-FFF2-40B4-BE49-F238E27FC236}">
                <a16:creationId xmlns:a16="http://schemas.microsoft.com/office/drawing/2014/main" id="{381D34BB-1B0A-C3B2-F94B-3BC035995F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9885" y="3219449"/>
            <a:ext cx="2113359" cy="3057421"/>
          </a:xfrm>
          <a:prstGeom prst="rect">
            <a:avLst/>
          </a:prstGeom>
        </p:spPr>
      </p:pic>
      <p:sp>
        <p:nvSpPr>
          <p:cNvPr id="14" name="TextBox 13">
            <a:extLst>
              <a:ext uri="{FF2B5EF4-FFF2-40B4-BE49-F238E27FC236}">
                <a16:creationId xmlns:a16="http://schemas.microsoft.com/office/drawing/2014/main" id="{18BD3818-2668-8ACB-DDC8-60960E90F16D}"/>
              </a:ext>
            </a:extLst>
          </p:cNvPr>
          <p:cNvSpPr txBox="1"/>
          <p:nvPr/>
        </p:nvSpPr>
        <p:spPr>
          <a:xfrm>
            <a:off x="5372100" y="5657850"/>
            <a:ext cx="6296025" cy="646331"/>
          </a:xfrm>
          <a:prstGeom prst="rect">
            <a:avLst/>
          </a:prstGeom>
          <a:noFill/>
        </p:spPr>
        <p:txBody>
          <a:bodyPr wrap="square" rtlCol="0">
            <a:spAutoFit/>
          </a:bodyPr>
          <a:lstStyle/>
          <a:p>
            <a:r>
              <a:rPr lang="en-US" dirty="0"/>
              <a:t>Marketed through big conventions and their website. </a:t>
            </a:r>
          </a:p>
          <a:p>
            <a:r>
              <a:rPr lang="en-US" dirty="0"/>
              <a:t>Each sold over 1,200 books in the first month of their release. </a:t>
            </a:r>
          </a:p>
        </p:txBody>
      </p:sp>
    </p:spTree>
    <p:extLst>
      <p:ext uri="{BB962C8B-B14F-4D97-AF65-F5344CB8AC3E}">
        <p14:creationId xmlns:p14="http://schemas.microsoft.com/office/powerpoint/2010/main" val="636504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34000">
              <a:srgbClr val="E5EAEF"/>
            </a:gs>
            <a:gs pos="100000">
              <a:schemeClr val="accent5">
                <a:lumMod val="20000"/>
                <a:lumOff val="80000"/>
              </a:schemeClr>
            </a:gs>
            <a:gs pos="80000">
              <a:schemeClr val="accent1">
                <a:lumMod val="5000"/>
                <a:lumOff val="95000"/>
              </a:schemeClr>
            </a:gs>
            <a:gs pos="8000">
              <a:schemeClr val="accent1">
                <a:lumMod val="20000"/>
                <a:lumOff val="80000"/>
              </a:schemeClr>
            </a:gs>
          </a:gsLst>
          <a:lin ang="4200000" scaled="0"/>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FCF018-831D-EE3F-CA81-5244973676F7}"/>
              </a:ext>
            </a:extLst>
          </p:cNvPr>
          <p:cNvSpPr txBox="1"/>
          <p:nvPr/>
        </p:nvSpPr>
        <p:spPr>
          <a:xfrm>
            <a:off x="2590800" y="924560"/>
            <a:ext cx="8087360" cy="707886"/>
          </a:xfrm>
          <a:prstGeom prst="rect">
            <a:avLst/>
          </a:prstGeom>
          <a:noFill/>
        </p:spPr>
        <p:txBody>
          <a:bodyPr wrap="square" rtlCol="0">
            <a:spAutoFit/>
          </a:bodyPr>
          <a:lstStyle/>
          <a:p>
            <a:pPr algn="ctr"/>
            <a:r>
              <a:rPr lang="en-US" sz="4000" dirty="0"/>
              <a:t> </a:t>
            </a:r>
            <a:endParaRPr lang="en-US" sz="3200" dirty="0"/>
          </a:p>
        </p:txBody>
      </p:sp>
      <p:sp>
        <p:nvSpPr>
          <p:cNvPr id="4" name="TextBox 3">
            <a:extLst>
              <a:ext uri="{FF2B5EF4-FFF2-40B4-BE49-F238E27FC236}">
                <a16:creationId xmlns:a16="http://schemas.microsoft.com/office/drawing/2014/main" id="{EA32EAD5-316F-C074-B3C1-0C3C673F878D}"/>
              </a:ext>
            </a:extLst>
          </p:cNvPr>
          <p:cNvSpPr txBox="1"/>
          <p:nvPr/>
        </p:nvSpPr>
        <p:spPr>
          <a:xfrm>
            <a:off x="1759943" y="1117678"/>
            <a:ext cx="9609463" cy="5421997"/>
          </a:xfrm>
          <a:prstGeom prst="rect">
            <a:avLst/>
          </a:prstGeom>
          <a:noFill/>
        </p:spPr>
        <p:txBody>
          <a:bodyPr wrap="square">
            <a:spAutoFit/>
          </a:bodyPr>
          <a:lstStyle/>
          <a:p>
            <a:pPr>
              <a:spcBef>
                <a:spcPts val="1000"/>
              </a:spcBef>
            </a:pPr>
            <a:r>
              <a:rPr lang="en-US" sz="2400" dirty="0"/>
              <a:t>Build or buy an email list – then send out information about yourself and the book on a schedule. </a:t>
            </a:r>
          </a:p>
          <a:p>
            <a:pPr>
              <a:spcBef>
                <a:spcPts val="1000"/>
              </a:spcBef>
            </a:pPr>
            <a:r>
              <a:rPr lang="en-US" sz="2400" dirty="0"/>
              <a:t>Get a website/Blog or:</a:t>
            </a:r>
          </a:p>
          <a:p>
            <a:pPr>
              <a:spcBef>
                <a:spcPts val="1000"/>
              </a:spcBef>
            </a:pPr>
            <a:r>
              <a:rPr lang="en-US" sz="2400" dirty="0"/>
              <a:t>Use every free author’s page offered by your publisher, writer’s group, Amazon, Goodreads, etc.</a:t>
            </a:r>
          </a:p>
          <a:p>
            <a:pPr>
              <a:spcBef>
                <a:spcPts val="1000"/>
              </a:spcBef>
            </a:pPr>
            <a:r>
              <a:rPr lang="en-US" sz="2400" dirty="0"/>
              <a:t>Use social media:  Facebook, Twitter, Instagram, </a:t>
            </a:r>
            <a:r>
              <a:rPr lang="en-US" sz="2400" dirty="0" err="1"/>
              <a:t>Linkedin</a:t>
            </a:r>
            <a:r>
              <a:rPr lang="en-US" sz="2400" dirty="0"/>
              <a:t> etc...</a:t>
            </a:r>
          </a:p>
          <a:p>
            <a:pPr>
              <a:spcBef>
                <a:spcPts val="1000"/>
              </a:spcBef>
            </a:pPr>
            <a:r>
              <a:rPr lang="en-US" sz="2400" dirty="0"/>
              <a:t>Send your book to local book reviewers in your community (newspapers)</a:t>
            </a:r>
          </a:p>
          <a:p>
            <a:pPr>
              <a:spcBef>
                <a:spcPts val="1000"/>
              </a:spcBef>
            </a:pPr>
            <a:r>
              <a:rPr lang="en-US" sz="2400" dirty="0"/>
              <a:t>Schedule and publicize reading/book signing events focused on your genre. Do interviews on podcasts, radio or tv local shows.</a:t>
            </a:r>
          </a:p>
          <a:p>
            <a:pPr>
              <a:spcBef>
                <a:spcPts val="1000"/>
              </a:spcBef>
            </a:pPr>
            <a:r>
              <a:rPr lang="en-US" sz="2400" dirty="0">
                <a:solidFill>
                  <a:srgbClr val="0000CC"/>
                </a:solidFill>
              </a:rPr>
              <a:t>Enter the book or related short stories in writing contests. </a:t>
            </a:r>
          </a:p>
          <a:p>
            <a:pPr>
              <a:spcBef>
                <a:spcPts val="1000"/>
              </a:spcBef>
            </a:pPr>
            <a:r>
              <a:rPr lang="en-US" sz="2400" dirty="0"/>
              <a:t>Look around for groups that may find your book useful (best for non-fiction or children’s books which teach)</a:t>
            </a:r>
          </a:p>
        </p:txBody>
      </p:sp>
      <p:sp>
        <p:nvSpPr>
          <p:cNvPr id="5" name="TextBox 4">
            <a:extLst>
              <a:ext uri="{FF2B5EF4-FFF2-40B4-BE49-F238E27FC236}">
                <a16:creationId xmlns:a16="http://schemas.microsoft.com/office/drawing/2014/main" id="{F131B275-73F5-9F37-71E2-F47A6BE451A0}"/>
              </a:ext>
            </a:extLst>
          </p:cNvPr>
          <p:cNvSpPr txBox="1"/>
          <p:nvPr/>
        </p:nvSpPr>
        <p:spPr>
          <a:xfrm>
            <a:off x="2258458" y="264405"/>
            <a:ext cx="8846544" cy="584775"/>
          </a:xfrm>
          <a:prstGeom prst="rect">
            <a:avLst/>
          </a:prstGeom>
          <a:noFill/>
        </p:spPr>
        <p:txBody>
          <a:bodyPr wrap="square" rtlCol="0">
            <a:spAutoFit/>
          </a:bodyPr>
          <a:lstStyle/>
          <a:p>
            <a:r>
              <a:rPr lang="en-US" sz="3200" dirty="0"/>
              <a:t>Tooting Your Own Horn – Free or Low Cost Options</a:t>
            </a:r>
          </a:p>
        </p:txBody>
      </p:sp>
    </p:spTree>
    <p:extLst>
      <p:ext uri="{BB962C8B-B14F-4D97-AF65-F5344CB8AC3E}">
        <p14:creationId xmlns:p14="http://schemas.microsoft.com/office/powerpoint/2010/main" val="3307612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48000">
              <a:srgbClr val="E2D0F0"/>
            </a:gs>
            <a:gs pos="11000">
              <a:schemeClr val="accent2">
                <a:lumMod val="20000"/>
                <a:lumOff val="80000"/>
              </a:schemeClr>
            </a:gs>
            <a:gs pos="100000">
              <a:srgbClr val="93CDBF"/>
            </a:gs>
          </a:gsLst>
          <a:lin ang="5400000" scaled="0"/>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FCF018-831D-EE3F-CA81-5244973676F7}"/>
              </a:ext>
            </a:extLst>
          </p:cNvPr>
          <p:cNvSpPr txBox="1"/>
          <p:nvPr/>
        </p:nvSpPr>
        <p:spPr>
          <a:xfrm>
            <a:off x="2590800" y="924560"/>
            <a:ext cx="8087360" cy="707886"/>
          </a:xfrm>
          <a:prstGeom prst="rect">
            <a:avLst/>
          </a:prstGeom>
          <a:noFill/>
        </p:spPr>
        <p:txBody>
          <a:bodyPr wrap="square" rtlCol="0">
            <a:spAutoFit/>
          </a:bodyPr>
          <a:lstStyle/>
          <a:p>
            <a:pPr algn="ctr"/>
            <a:r>
              <a:rPr lang="en-US" sz="4000" dirty="0"/>
              <a:t> </a:t>
            </a:r>
            <a:endParaRPr lang="en-US" sz="3200" dirty="0"/>
          </a:p>
        </p:txBody>
      </p:sp>
      <p:sp>
        <p:nvSpPr>
          <p:cNvPr id="3" name="TextBox 2">
            <a:extLst>
              <a:ext uri="{FF2B5EF4-FFF2-40B4-BE49-F238E27FC236}">
                <a16:creationId xmlns:a16="http://schemas.microsoft.com/office/drawing/2014/main" id="{4BC2022A-4DFF-428B-1A56-0FC83855E9E0}"/>
              </a:ext>
            </a:extLst>
          </p:cNvPr>
          <p:cNvSpPr txBox="1"/>
          <p:nvPr/>
        </p:nvSpPr>
        <p:spPr>
          <a:xfrm>
            <a:off x="1795749" y="407624"/>
            <a:ext cx="9155017" cy="5832366"/>
          </a:xfrm>
          <a:prstGeom prst="rect">
            <a:avLst/>
          </a:prstGeom>
          <a:noFill/>
        </p:spPr>
        <p:txBody>
          <a:bodyPr wrap="square" rtlCol="0">
            <a:spAutoFit/>
          </a:bodyPr>
          <a:lstStyle/>
          <a:p>
            <a:r>
              <a:rPr lang="en-US" sz="3200" dirty="0"/>
              <a:t>Tooting Your Horn, continued.</a:t>
            </a:r>
          </a:p>
          <a:p>
            <a:endParaRPr lang="en-US" dirty="0"/>
          </a:p>
          <a:p>
            <a:r>
              <a:rPr lang="en-US" sz="2400" dirty="0"/>
              <a:t>Write short stories and/or articles for newsletters and magazines – regardless of whether they will pay you or not.</a:t>
            </a:r>
          </a:p>
          <a:p>
            <a:r>
              <a:rPr lang="en-US" sz="2400" dirty="0"/>
              <a:t>Every one that is published should include your name and a 50 word biography that includes the title of your latest book.</a:t>
            </a:r>
          </a:p>
          <a:p>
            <a:endParaRPr lang="en-US" sz="2400" dirty="0"/>
          </a:p>
          <a:p>
            <a:r>
              <a:rPr lang="en-US" sz="2400" dirty="0"/>
              <a:t>Send your hometown newspaper information about you and your book.</a:t>
            </a:r>
          </a:p>
          <a:p>
            <a:endParaRPr lang="en-US" sz="2400" dirty="0"/>
          </a:p>
          <a:p>
            <a:r>
              <a:rPr lang="en-US" sz="2400" dirty="0"/>
              <a:t>Give lectures about writing for other writer’s groups, or if your book contains non-fiction items find groups who want to know more. For example:</a:t>
            </a:r>
          </a:p>
          <a:p>
            <a:endParaRPr lang="en-US" sz="1100" dirty="0"/>
          </a:p>
          <a:p>
            <a:r>
              <a:rPr lang="en-US" sz="2400" dirty="0"/>
              <a:t>Memoirs based on a specific event, profession, sport or war.</a:t>
            </a:r>
          </a:p>
          <a:p>
            <a:r>
              <a:rPr lang="en-US" sz="2400" dirty="0"/>
              <a:t>Craft/Hobby book – give classes about that craft</a:t>
            </a:r>
          </a:p>
          <a:p>
            <a:r>
              <a:rPr lang="en-US" sz="2400" dirty="0"/>
              <a:t>Travel books – give presentations or write articles about those places.</a:t>
            </a:r>
          </a:p>
        </p:txBody>
      </p:sp>
    </p:spTree>
    <p:extLst>
      <p:ext uri="{BB962C8B-B14F-4D97-AF65-F5344CB8AC3E}">
        <p14:creationId xmlns:p14="http://schemas.microsoft.com/office/powerpoint/2010/main" val="14370583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11000">
              <a:srgbClr val="CCECFF"/>
            </a:gs>
            <a:gs pos="100000">
              <a:schemeClr val="accent2">
                <a:lumMod val="40000"/>
                <a:lumOff val="60000"/>
              </a:schemeClr>
            </a:gs>
          </a:gsLst>
          <a:lin ang="6600000" scaled="0"/>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FCF018-831D-EE3F-CA81-5244973676F7}"/>
              </a:ext>
            </a:extLst>
          </p:cNvPr>
          <p:cNvSpPr txBox="1"/>
          <p:nvPr/>
        </p:nvSpPr>
        <p:spPr>
          <a:xfrm>
            <a:off x="2052320" y="561003"/>
            <a:ext cx="8087360" cy="707886"/>
          </a:xfrm>
          <a:prstGeom prst="rect">
            <a:avLst/>
          </a:prstGeom>
          <a:noFill/>
        </p:spPr>
        <p:txBody>
          <a:bodyPr wrap="square" rtlCol="0">
            <a:spAutoFit/>
          </a:bodyPr>
          <a:lstStyle/>
          <a:p>
            <a:pPr algn="ctr"/>
            <a:r>
              <a:rPr lang="en-US" sz="4000" dirty="0"/>
              <a:t> Paid Advertising</a:t>
            </a:r>
            <a:endParaRPr lang="en-US" sz="3200" dirty="0"/>
          </a:p>
        </p:txBody>
      </p:sp>
      <p:sp>
        <p:nvSpPr>
          <p:cNvPr id="3" name="TextBox 2">
            <a:extLst>
              <a:ext uri="{FF2B5EF4-FFF2-40B4-BE49-F238E27FC236}">
                <a16:creationId xmlns:a16="http://schemas.microsoft.com/office/drawing/2014/main" id="{253A126B-BFBF-1326-4772-F68B48B8AD5C}"/>
              </a:ext>
            </a:extLst>
          </p:cNvPr>
          <p:cNvSpPr txBox="1"/>
          <p:nvPr/>
        </p:nvSpPr>
        <p:spPr>
          <a:xfrm>
            <a:off x="1949987" y="1652530"/>
            <a:ext cx="9595690" cy="4093428"/>
          </a:xfrm>
          <a:prstGeom prst="rect">
            <a:avLst/>
          </a:prstGeom>
          <a:noFill/>
        </p:spPr>
        <p:txBody>
          <a:bodyPr wrap="square" rtlCol="0">
            <a:spAutoFit/>
          </a:bodyPr>
          <a:lstStyle/>
          <a:p>
            <a:pPr marL="457200" indent="-457200">
              <a:buFont typeface="Arial" panose="020B0604020202020204" pitchFamily="34" charset="0"/>
              <a:buChar char="•"/>
            </a:pPr>
            <a:r>
              <a:rPr lang="en-US" sz="3200" dirty="0"/>
              <a:t>Ads in appropriate newspapers, magazines.</a:t>
            </a:r>
          </a:p>
          <a:p>
            <a:pPr marL="457200" indent="-457200">
              <a:buFont typeface="Arial" panose="020B0604020202020204" pitchFamily="34" charset="0"/>
              <a:buChar char="•"/>
            </a:pPr>
            <a:r>
              <a:rPr lang="en-US" sz="3200" dirty="0"/>
              <a:t>Flyers</a:t>
            </a:r>
          </a:p>
          <a:p>
            <a:pPr marL="457200" indent="-457200">
              <a:buFont typeface="Arial" panose="020B0604020202020204" pitchFamily="34" charset="0"/>
              <a:buChar char="•"/>
            </a:pPr>
            <a:r>
              <a:rPr lang="en-US" sz="3200" dirty="0"/>
              <a:t>Business cards </a:t>
            </a:r>
          </a:p>
          <a:p>
            <a:pPr marL="457200" indent="-457200">
              <a:buFont typeface="Arial" panose="020B0604020202020204" pitchFamily="34" charset="0"/>
              <a:buChar char="•"/>
            </a:pPr>
            <a:r>
              <a:rPr lang="en-US" sz="3200" dirty="0"/>
              <a:t>Bookmarks with your Book information.</a:t>
            </a:r>
          </a:p>
          <a:p>
            <a:pPr marL="457200" indent="-457200">
              <a:buFont typeface="Arial" panose="020B0604020202020204" pitchFamily="34" charset="0"/>
              <a:buChar char="•"/>
            </a:pPr>
            <a:r>
              <a:rPr lang="en-US" sz="3200" dirty="0"/>
              <a:t>Rent space at Arts/Craft shows, Sci-Fan Conventions, aviation shows, book fairs etc.)</a:t>
            </a:r>
          </a:p>
          <a:p>
            <a:pPr marL="457200" indent="-457200">
              <a:buFont typeface="Arial" panose="020B0604020202020204" pitchFamily="34" charset="0"/>
              <a:buChar char="•"/>
            </a:pPr>
            <a:endParaRPr lang="en-US" sz="3200" dirty="0"/>
          </a:p>
          <a:p>
            <a:endParaRPr lang="en-US" dirty="0"/>
          </a:p>
          <a:p>
            <a:endParaRPr lang="en-US" dirty="0"/>
          </a:p>
        </p:txBody>
      </p:sp>
    </p:spTree>
    <p:extLst>
      <p:ext uri="{BB962C8B-B14F-4D97-AF65-F5344CB8AC3E}">
        <p14:creationId xmlns:p14="http://schemas.microsoft.com/office/powerpoint/2010/main" val="35925763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54000">
              <a:schemeClr val="accent4">
                <a:lumMod val="20000"/>
                <a:lumOff val="80000"/>
              </a:schemeClr>
            </a:gs>
            <a:gs pos="100000">
              <a:schemeClr val="accent1">
                <a:lumMod val="20000"/>
                <a:lumOff val="80000"/>
              </a:schemeClr>
            </a:gs>
            <a:gs pos="8000">
              <a:srgbClr val="FFEEB7"/>
            </a:gs>
          </a:gsLst>
          <a:lin ang="4200000" scaled="0"/>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FCF018-831D-EE3F-CA81-5244973676F7}"/>
              </a:ext>
            </a:extLst>
          </p:cNvPr>
          <p:cNvSpPr txBox="1"/>
          <p:nvPr/>
        </p:nvSpPr>
        <p:spPr>
          <a:xfrm>
            <a:off x="2590800" y="924560"/>
            <a:ext cx="8087360" cy="707886"/>
          </a:xfrm>
          <a:prstGeom prst="rect">
            <a:avLst/>
          </a:prstGeom>
          <a:noFill/>
        </p:spPr>
        <p:txBody>
          <a:bodyPr wrap="square" rtlCol="0">
            <a:spAutoFit/>
          </a:bodyPr>
          <a:lstStyle/>
          <a:p>
            <a:pPr algn="ctr"/>
            <a:r>
              <a:rPr lang="en-US" sz="4000" dirty="0"/>
              <a:t> </a:t>
            </a:r>
            <a:endParaRPr lang="en-US" sz="3200" dirty="0"/>
          </a:p>
        </p:txBody>
      </p:sp>
      <p:sp>
        <p:nvSpPr>
          <p:cNvPr id="3" name="TextBox 2">
            <a:extLst>
              <a:ext uri="{FF2B5EF4-FFF2-40B4-BE49-F238E27FC236}">
                <a16:creationId xmlns:a16="http://schemas.microsoft.com/office/drawing/2014/main" id="{5995C0EC-03DA-41C0-1229-FEDD2F66A5DF}"/>
              </a:ext>
            </a:extLst>
          </p:cNvPr>
          <p:cNvSpPr txBox="1"/>
          <p:nvPr/>
        </p:nvSpPr>
        <p:spPr>
          <a:xfrm>
            <a:off x="1930767" y="735955"/>
            <a:ext cx="9361521" cy="5816977"/>
          </a:xfrm>
          <a:prstGeom prst="rect">
            <a:avLst/>
          </a:prstGeom>
          <a:noFill/>
        </p:spPr>
        <p:txBody>
          <a:bodyPr wrap="square" rtlCol="0">
            <a:spAutoFit/>
          </a:bodyPr>
          <a:lstStyle/>
          <a:p>
            <a:r>
              <a:rPr lang="en-US" sz="3200" dirty="0"/>
              <a:t>Continue Learning about the art and industry of writing and the business aspects of being an Author.</a:t>
            </a:r>
          </a:p>
          <a:p>
            <a:endParaRPr lang="en-US" sz="2800" dirty="0"/>
          </a:p>
          <a:p>
            <a:pPr algn="ctr"/>
            <a:r>
              <a:rPr lang="en-US" sz="2800" dirty="0"/>
              <a:t>Figure out what you don’t know.</a:t>
            </a:r>
          </a:p>
          <a:p>
            <a:r>
              <a:rPr lang="en-US" sz="2800" dirty="0"/>
              <a:t> </a:t>
            </a:r>
          </a:p>
          <a:p>
            <a:r>
              <a:rPr lang="en-US" sz="2800" dirty="0"/>
              <a:t>Read writer’s magazines and journals</a:t>
            </a:r>
          </a:p>
          <a:p>
            <a:r>
              <a:rPr lang="en-US" sz="2800" dirty="0"/>
              <a:t>Attend writing conferences, classes, seminars and workshops</a:t>
            </a:r>
          </a:p>
          <a:p>
            <a:r>
              <a:rPr lang="en-US" sz="2800" dirty="0"/>
              <a:t>(NOTE:  Check out UNM-Continuing Education)</a:t>
            </a:r>
          </a:p>
          <a:p>
            <a:endParaRPr lang="en-US" sz="2800" dirty="0"/>
          </a:p>
          <a:p>
            <a:r>
              <a:rPr lang="en-US" sz="2800" dirty="0"/>
              <a:t>Join writer’s groups.  </a:t>
            </a:r>
          </a:p>
          <a:p>
            <a:r>
              <a:rPr lang="en-US" sz="2800" dirty="0"/>
              <a:t>	Genre oriented  (LERA, Croak &amp; Dagger, </a:t>
            </a:r>
            <a:r>
              <a:rPr lang="en-US" sz="2800" dirty="0" err="1"/>
              <a:t>Scbwi</a:t>
            </a:r>
            <a:r>
              <a:rPr lang="en-US" sz="2800" dirty="0"/>
              <a:t>, etc...)</a:t>
            </a:r>
          </a:p>
          <a:p>
            <a:r>
              <a:rPr lang="en-US" sz="2800" dirty="0"/>
              <a:t>       Non-genre specific (SouthWest Writers, Author’s Guild).</a:t>
            </a:r>
          </a:p>
          <a:p>
            <a:pPr marL="457200" indent="-457200">
              <a:buFont typeface="Arial" panose="020B0604020202020204" pitchFamily="34" charset="0"/>
              <a:buChar char="•"/>
            </a:pPr>
            <a:r>
              <a:rPr lang="en-US" sz="2800" dirty="0"/>
              <a:t>  </a:t>
            </a:r>
          </a:p>
        </p:txBody>
      </p:sp>
    </p:spTree>
    <p:extLst>
      <p:ext uri="{BB962C8B-B14F-4D97-AF65-F5344CB8AC3E}">
        <p14:creationId xmlns:p14="http://schemas.microsoft.com/office/powerpoint/2010/main" val="30902956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64000">
              <a:schemeClr val="accent5">
                <a:lumMod val="40000"/>
                <a:lumOff val="60000"/>
              </a:schemeClr>
            </a:gs>
            <a:gs pos="11000">
              <a:srgbClr val="FFFFCC"/>
            </a:gs>
            <a:gs pos="100000">
              <a:schemeClr val="accent1">
                <a:lumMod val="20000"/>
                <a:lumOff val="80000"/>
              </a:schemeClr>
            </a:gs>
          </a:gsLst>
          <a:lin ang="4200000" scaled="0"/>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FCF018-831D-EE3F-CA81-5244973676F7}"/>
              </a:ext>
            </a:extLst>
          </p:cNvPr>
          <p:cNvSpPr txBox="1"/>
          <p:nvPr/>
        </p:nvSpPr>
        <p:spPr>
          <a:xfrm>
            <a:off x="2590800" y="924560"/>
            <a:ext cx="8087360" cy="707886"/>
          </a:xfrm>
          <a:prstGeom prst="rect">
            <a:avLst/>
          </a:prstGeom>
          <a:noFill/>
        </p:spPr>
        <p:txBody>
          <a:bodyPr wrap="square" rtlCol="0">
            <a:spAutoFit/>
          </a:bodyPr>
          <a:lstStyle/>
          <a:p>
            <a:pPr algn="ctr"/>
            <a:r>
              <a:rPr lang="en-US" sz="4000" dirty="0"/>
              <a:t> </a:t>
            </a:r>
            <a:endParaRPr lang="en-US" sz="3200" dirty="0"/>
          </a:p>
        </p:txBody>
      </p:sp>
      <p:sp>
        <p:nvSpPr>
          <p:cNvPr id="4" name="TextBox 3">
            <a:extLst>
              <a:ext uri="{FF2B5EF4-FFF2-40B4-BE49-F238E27FC236}">
                <a16:creationId xmlns:a16="http://schemas.microsoft.com/office/drawing/2014/main" id="{EC483969-CE13-C6A3-6FB3-51ABEA03401A}"/>
              </a:ext>
            </a:extLst>
          </p:cNvPr>
          <p:cNvSpPr txBox="1"/>
          <p:nvPr/>
        </p:nvSpPr>
        <p:spPr>
          <a:xfrm>
            <a:off x="1787027" y="924560"/>
            <a:ext cx="8617945" cy="3600986"/>
          </a:xfrm>
          <a:prstGeom prst="rect">
            <a:avLst/>
          </a:prstGeom>
          <a:noFill/>
        </p:spPr>
        <p:txBody>
          <a:bodyPr wrap="square">
            <a:spAutoFit/>
          </a:bodyPr>
          <a:lstStyle/>
          <a:p>
            <a:pPr algn="ctr"/>
            <a:r>
              <a:rPr lang="en-US" sz="3200" dirty="0"/>
              <a:t>Associate with other writers</a:t>
            </a:r>
          </a:p>
          <a:p>
            <a:r>
              <a:rPr lang="en-US" sz="2800" dirty="0"/>
              <a:t> </a:t>
            </a:r>
          </a:p>
          <a:p>
            <a:r>
              <a:rPr lang="en-US" sz="2800" dirty="0"/>
              <a:t>Join a critique group – </a:t>
            </a:r>
          </a:p>
          <a:p>
            <a:pPr marL="457200" indent="-457200">
              <a:buFont typeface="Arial" panose="020B0604020202020204" pitchFamily="34" charset="0"/>
              <a:buChar char="•"/>
            </a:pPr>
            <a:r>
              <a:rPr lang="en-US" sz="2800" dirty="0"/>
              <a:t>It is often easier to see errors in others writing than it is in your own.</a:t>
            </a:r>
          </a:p>
          <a:p>
            <a:pPr marL="457200" indent="-457200">
              <a:buFont typeface="Arial" panose="020B0604020202020204" pitchFamily="34" charset="0"/>
              <a:buChar char="•"/>
            </a:pPr>
            <a:r>
              <a:rPr lang="en-US" sz="2800" dirty="0"/>
              <a:t>Learn how to take criticism, judge its value and accept or reject it without inserting rancor or becoming defensive</a:t>
            </a:r>
          </a:p>
        </p:txBody>
      </p:sp>
    </p:spTree>
    <p:extLst>
      <p:ext uri="{BB962C8B-B14F-4D97-AF65-F5344CB8AC3E}">
        <p14:creationId xmlns:p14="http://schemas.microsoft.com/office/powerpoint/2010/main" val="17884121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56000">
              <a:srgbClr val="DCC5ED"/>
            </a:gs>
            <a:gs pos="11000">
              <a:srgbClr val="FFFFCC"/>
            </a:gs>
            <a:gs pos="100000">
              <a:srgbClr val="CCECFF"/>
            </a:gs>
          </a:gsLst>
          <a:lin ang="4200000" scaled="0"/>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FCF018-831D-EE3F-CA81-5244973676F7}"/>
              </a:ext>
            </a:extLst>
          </p:cNvPr>
          <p:cNvSpPr txBox="1"/>
          <p:nvPr/>
        </p:nvSpPr>
        <p:spPr>
          <a:xfrm>
            <a:off x="2447581" y="946593"/>
            <a:ext cx="8087360" cy="4401205"/>
          </a:xfrm>
          <a:prstGeom prst="rect">
            <a:avLst/>
          </a:prstGeom>
          <a:noFill/>
        </p:spPr>
        <p:txBody>
          <a:bodyPr wrap="square" rtlCol="0">
            <a:spAutoFit/>
          </a:bodyPr>
          <a:lstStyle/>
          <a:p>
            <a:pPr algn="ctr"/>
            <a:r>
              <a:rPr lang="en-US" sz="4000" dirty="0"/>
              <a:t>Writer</a:t>
            </a:r>
          </a:p>
          <a:p>
            <a:pPr algn="ctr"/>
            <a:r>
              <a:rPr lang="en-US" sz="4000" dirty="0"/>
              <a:t>Anyone who writes.</a:t>
            </a:r>
          </a:p>
          <a:p>
            <a:pPr algn="ctr"/>
            <a:endParaRPr lang="en-US" sz="4000" dirty="0"/>
          </a:p>
          <a:p>
            <a:pPr algn="ctr"/>
            <a:endParaRPr lang="en-US" sz="4000" dirty="0"/>
          </a:p>
          <a:p>
            <a:pPr algn="ctr"/>
            <a:r>
              <a:rPr lang="en-US" sz="4000" dirty="0">
                <a:ln w="0"/>
                <a:effectLst>
                  <a:outerShdw blurRad="38100" dist="19050" dir="2700000" algn="tl" rotWithShape="0">
                    <a:schemeClr val="dk1">
                      <a:alpha val="40000"/>
                    </a:schemeClr>
                  </a:outerShdw>
                </a:effectLst>
              </a:rPr>
              <a:t>Author</a:t>
            </a:r>
          </a:p>
          <a:p>
            <a:pPr algn="ctr"/>
            <a:r>
              <a:rPr lang="en-US" sz="4000" dirty="0">
                <a:ln w="0"/>
                <a:effectLst>
                  <a:outerShdw blurRad="38100" dist="19050" dir="2700000" algn="tl" rotWithShape="0">
                    <a:schemeClr val="dk1">
                      <a:alpha val="40000"/>
                    </a:schemeClr>
                  </a:outerShdw>
                </a:effectLst>
              </a:rPr>
              <a:t>Distinguished professional writer who has published and sold their work</a:t>
            </a:r>
            <a:r>
              <a:rPr lang="en-US" sz="4000" dirty="0"/>
              <a:t>.</a:t>
            </a:r>
          </a:p>
        </p:txBody>
      </p:sp>
    </p:spTree>
    <p:extLst>
      <p:ext uri="{BB962C8B-B14F-4D97-AF65-F5344CB8AC3E}">
        <p14:creationId xmlns:p14="http://schemas.microsoft.com/office/powerpoint/2010/main" val="384448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circle(in)">
                                      <p:cBhvr>
                                        <p:cTn id="7" dur="2000"/>
                                        <p:tgtEl>
                                          <p:spTgt spid="2">
                                            <p:txEl>
                                              <p:pRg st="4" end="4"/>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5" end="5"/>
                                            </p:txEl>
                                          </p:spTgt>
                                        </p:tgtEl>
                                        <p:attrNameLst>
                                          <p:attrName>style.visibility</p:attrName>
                                        </p:attrNameLst>
                                      </p:cBhvr>
                                      <p:to>
                                        <p:strVal val="visible"/>
                                      </p:to>
                                    </p:set>
                                    <p:animEffect transition="in" filter="circle(in)">
                                      <p:cBhvr>
                                        <p:cTn id="10"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56000">
              <a:srgbClr val="E2D0F0"/>
            </a:gs>
            <a:gs pos="11000">
              <a:srgbClr val="FFFFCC"/>
            </a:gs>
            <a:gs pos="100000">
              <a:schemeClr val="accent6">
                <a:lumMod val="75000"/>
              </a:schemeClr>
            </a:gs>
          </a:gsLst>
          <a:lin ang="4200000" scaled="0"/>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FCF018-831D-EE3F-CA81-5244973676F7}"/>
              </a:ext>
            </a:extLst>
          </p:cNvPr>
          <p:cNvSpPr txBox="1"/>
          <p:nvPr/>
        </p:nvSpPr>
        <p:spPr>
          <a:xfrm>
            <a:off x="2590800" y="924560"/>
            <a:ext cx="8087360" cy="707886"/>
          </a:xfrm>
          <a:prstGeom prst="rect">
            <a:avLst/>
          </a:prstGeom>
          <a:noFill/>
        </p:spPr>
        <p:txBody>
          <a:bodyPr wrap="square" rtlCol="0">
            <a:spAutoFit/>
          </a:bodyPr>
          <a:lstStyle/>
          <a:p>
            <a:pPr algn="ctr"/>
            <a:r>
              <a:rPr lang="en-US" sz="4000" dirty="0"/>
              <a:t> </a:t>
            </a:r>
            <a:endParaRPr lang="en-US" sz="3200" dirty="0"/>
          </a:p>
        </p:txBody>
      </p:sp>
      <p:sp>
        <p:nvSpPr>
          <p:cNvPr id="3" name="TextBox 2">
            <a:extLst>
              <a:ext uri="{FF2B5EF4-FFF2-40B4-BE49-F238E27FC236}">
                <a16:creationId xmlns:a16="http://schemas.microsoft.com/office/drawing/2014/main" id="{92A1CC8B-7B51-9E98-BB22-C67D3FCEE760}"/>
              </a:ext>
            </a:extLst>
          </p:cNvPr>
          <p:cNvSpPr txBox="1"/>
          <p:nvPr/>
        </p:nvSpPr>
        <p:spPr>
          <a:xfrm>
            <a:off x="1861851" y="826265"/>
            <a:ext cx="8816309" cy="5586145"/>
          </a:xfrm>
          <a:prstGeom prst="rect">
            <a:avLst/>
          </a:prstGeom>
          <a:noFill/>
        </p:spPr>
        <p:txBody>
          <a:bodyPr wrap="square" rtlCol="0">
            <a:spAutoFit/>
          </a:bodyPr>
          <a:lstStyle/>
          <a:p>
            <a:r>
              <a:rPr lang="en-US" sz="3600" b="1" dirty="0">
                <a:solidFill>
                  <a:srgbClr val="FF0000"/>
                </a:solidFill>
              </a:rPr>
              <a:t>Learn the Business Side of Writing</a:t>
            </a:r>
          </a:p>
          <a:p>
            <a:endParaRPr lang="en-US" dirty="0"/>
          </a:p>
          <a:p>
            <a:pPr marL="342900" indent="-342900">
              <a:spcAft>
                <a:spcPts val="600"/>
              </a:spcAft>
              <a:buFont typeface="Arial" panose="020B0604020202020204" pitchFamily="34" charset="0"/>
              <a:buChar char="•"/>
            </a:pPr>
            <a:r>
              <a:rPr lang="en-US" sz="2800" dirty="0"/>
              <a:t>Money Management</a:t>
            </a:r>
          </a:p>
          <a:p>
            <a:pPr marL="342900" indent="-342900">
              <a:spcAft>
                <a:spcPts val="600"/>
              </a:spcAft>
              <a:buFont typeface="Arial" panose="020B0604020202020204" pitchFamily="34" charset="0"/>
              <a:buChar char="•"/>
            </a:pPr>
            <a:r>
              <a:rPr lang="en-US" sz="2800" dirty="0"/>
              <a:t>Taxes and Tax Deductions:  (home office, travel </a:t>
            </a:r>
            <a:r>
              <a:rPr lang="en-US" sz="2800" dirty="0" err="1"/>
              <a:t>etc</a:t>
            </a:r>
            <a:r>
              <a:rPr lang="en-US" sz="2800" dirty="0"/>
              <a:t>)</a:t>
            </a:r>
          </a:p>
          <a:p>
            <a:pPr marL="342900" indent="-342900">
              <a:spcAft>
                <a:spcPts val="600"/>
              </a:spcAft>
              <a:buFont typeface="Arial" panose="020B0604020202020204" pitchFamily="34" charset="0"/>
              <a:buChar char="•"/>
            </a:pPr>
            <a:r>
              <a:rPr lang="en-US" sz="2800" dirty="0"/>
              <a:t>Rights and Copyrights  </a:t>
            </a:r>
          </a:p>
          <a:p>
            <a:pPr marL="342900" indent="-342900">
              <a:spcAft>
                <a:spcPts val="600"/>
              </a:spcAft>
              <a:buFont typeface="Arial" panose="020B0604020202020204" pitchFamily="34" charset="0"/>
              <a:buChar char="•"/>
            </a:pPr>
            <a:r>
              <a:rPr lang="en-US" sz="2800" dirty="0"/>
              <a:t>ISBN/Barcode options</a:t>
            </a:r>
          </a:p>
          <a:p>
            <a:pPr marL="342900" indent="-342900">
              <a:spcAft>
                <a:spcPts val="600"/>
              </a:spcAft>
              <a:buFont typeface="Arial" panose="020B0604020202020204" pitchFamily="34" charset="0"/>
              <a:buChar char="•"/>
            </a:pPr>
            <a:r>
              <a:rPr lang="en-US" sz="2800" dirty="0"/>
              <a:t>Marketing/Advertising</a:t>
            </a:r>
          </a:p>
          <a:p>
            <a:pPr marL="342900" indent="-342900">
              <a:spcAft>
                <a:spcPts val="600"/>
              </a:spcAft>
              <a:buFont typeface="Arial" panose="020B0604020202020204" pitchFamily="34" charset="0"/>
              <a:buChar char="•"/>
            </a:pPr>
            <a:r>
              <a:rPr lang="en-US" sz="2800" dirty="0"/>
              <a:t>Self-Promotion</a:t>
            </a:r>
          </a:p>
          <a:p>
            <a:pPr marL="342900" indent="-342900">
              <a:spcAft>
                <a:spcPts val="600"/>
              </a:spcAft>
              <a:buFont typeface="Arial" panose="020B0604020202020204" pitchFamily="34" charset="0"/>
              <a:buChar char="•"/>
            </a:pPr>
            <a:endParaRPr lang="en-US" sz="2800"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813210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schemeClr>
            </a:gs>
            <a:gs pos="97000">
              <a:schemeClr val="accent5">
                <a:lumMod val="60000"/>
                <a:lumOff val="40000"/>
              </a:schemeClr>
            </a:gs>
            <a:gs pos="54000">
              <a:schemeClr val="accent4">
                <a:lumMod val="20000"/>
                <a:lumOff val="80000"/>
              </a:schemeClr>
            </a:gs>
          </a:gsLst>
          <a:lin ang="4200000" scaled="0"/>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85BA4A-8CB6-2392-BDDA-595BC1992F09}"/>
              </a:ext>
            </a:extLst>
          </p:cNvPr>
          <p:cNvSpPr txBox="1"/>
          <p:nvPr/>
        </p:nvSpPr>
        <p:spPr>
          <a:xfrm>
            <a:off x="1864895" y="770021"/>
            <a:ext cx="8686800" cy="5047536"/>
          </a:xfrm>
          <a:prstGeom prst="rect">
            <a:avLst/>
          </a:prstGeom>
          <a:noFill/>
        </p:spPr>
        <p:txBody>
          <a:bodyPr wrap="square" rtlCol="0">
            <a:spAutoFit/>
          </a:bodyPr>
          <a:lstStyle/>
          <a:p>
            <a:pPr algn="ctr"/>
            <a:r>
              <a:rPr lang="en-US" sz="4800" dirty="0">
                <a:solidFill>
                  <a:srgbClr val="0000CC"/>
                </a:solidFill>
              </a:rPr>
              <a:t>The Big Question</a:t>
            </a:r>
          </a:p>
          <a:p>
            <a:pPr algn="ctr"/>
            <a:endParaRPr lang="en-US" sz="2400" dirty="0">
              <a:solidFill>
                <a:srgbClr val="0000CC"/>
              </a:solidFill>
            </a:endParaRPr>
          </a:p>
          <a:p>
            <a:pPr algn="ctr"/>
            <a:endParaRPr lang="en-US" dirty="0"/>
          </a:p>
          <a:p>
            <a:pPr algn="ctr"/>
            <a:r>
              <a:rPr lang="en-US" sz="4000" dirty="0"/>
              <a:t>Is this book a One-Hit Wonder?</a:t>
            </a:r>
          </a:p>
          <a:p>
            <a:pPr algn="ctr"/>
            <a:endParaRPr lang="en-US" sz="1600" dirty="0"/>
          </a:p>
          <a:p>
            <a:pPr algn="ctr"/>
            <a:r>
              <a:rPr lang="en-US" sz="4000" dirty="0"/>
              <a:t>Or</a:t>
            </a:r>
          </a:p>
          <a:p>
            <a:pPr algn="ctr"/>
            <a:endParaRPr lang="en-US" sz="1600" dirty="0"/>
          </a:p>
          <a:p>
            <a:pPr algn="ctr"/>
            <a:r>
              <a:rPr lang="en-US" sz="4000" dirty="0"/>
              <a:t>Do you plan to continue writing?</a:t>
            </a:r>
          </a:p>
          <a:p>
            <a:pPr algn="ctr"/>
            <a:endParaRPr lang="en-US" sz="4000" dirty="0"/>
          </a:p>
          <a:p>
            <a:pPr algn="ctr"/>
            <a:r>
              <a:rPr lang="en-US" sz="4000" b="1" dirty="0">
                <a:solidFill>
                  <a:srgbClr val="0000CC"/>
                </a:solidFill>
              </a:rPr>
              <a:t>What is YOUR definition of Success?</a:t>
            </a:r>
          </a:p>
        </p:txBody>
      </p:sp>
    </p:spTree>
    <p:extLst>
      <p:ext uri="{BB962C8B-B14F-4D97-AF65-F5344CB8AC3E}">
        <p14:creationId xmlns:p14="http://schemas.microsoft.com/office/powerpoint/2010/main" val="17274495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48000">
              <a:schemeClr val="accent2">
                <a:lumMod val="20000"/>
                <a:lumOff val="80000"/>
              </a:schemeClr>
            </a:gs>
            <a:gs pos="11000">
              <a:srgbClr val="CCECFF"/>
            </a:gs>
            <a:gs pos="100000">
              <a:srgbClr val="93CDBF"/>
            </a:gs>
          </a:gsLst>
          <a:lin ang="5400000" scaled="0"/>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FCF018-831D-EE3F-CA81-5244973676F7}"/>
              </a:ext>
            </a:extLst>
          </p:cNvPr>
          <p:cNvSpPr txBox="1"/>
          <p:nvPr/>
        </p:nvSpPr>
        <p:spPr>
          <a:xfrm>
            <a:off x="1685580" y="406767"/>
            <a:ext cx="10239719" cy="707886"/>
          </a:xfrm>
          <a:prstGeom prst="rect">
            <a:avLst/>
          </a:prstGeom>
          <a:noFill/>
        </p:spPr>
        <p:txBody>
          <a:bodyPr wrap="square" rtlCol="0">
            <a:spAutoFit/>
          </a:bodyPr>
          <a:lstStyle/>
          <a:p>
            <a:pPr algn="ctr"/>
            <a:r>
              <a:rPr lang="en-US" sz="4000" dirty="0"/>
              <a:t>Types of  Printer/Marketers   (NOT Publishers!)</a:t>
            </a:r>
          </a:p>
        </p:txBody>
      </p:sp>
      <p:sp>
        <p:nvSpPr>
          <p:cNvPr id="3" name="TextBox 2">
            <a:extLst>
              <a:ext uri="{FF2B5EF4-FFF2-40B4-BE49-F238E27FC236}">
                <a16:creationId xmlns:a16="http://schemas.microsoft.com/office/drawing/2014/main" id="{7FDC7BD8-0C6E-09CF-BA02-AC385A68559E}"/>
              </a:ext>
            </a:extLst>
          </p:cNvPr>
          <p:cNvSpPr txBox="1"/>
          <p:nvPr/>
        </p:nvSpPr>
        <p:spPr>
          <a:xfrm>
            <a:off x="1685580" y="1421176"/>
            <a:ext cx="9915869" cy="4524315"/>
          </a:xfrm>
          <a:prstGeom prst="rect">
            <a:avLst/>
          </a:prstGeom>
          <a:noFill/>
        </p:spPr>
        <p:txBody>
          <a:bodyPr wrap="square" rtlCol="0">
            <a:spAutoFit/>
          </a:bodyPr>
          <a:lstStyle/>
          <a:p>
            <a:r>
              <a:rPr lang="en-US" sz="2400" dirty="0"/>
              <a:t>KDP Amazon.   </a:t>
            </a:r>
            <a:r>
              <a:rPr lang="en-US" sz="2400" dirty="0">
                <a:hlinkClick r:id="rId2"/>
              </a:rPr>
              <a:t>www.kdpamazon.com</a:t>
            </a:r>
            <a:endParaRPr lang="en-US" sz="2400" dirty="0"/>
          </a:p>
          <a:p>
            <a:r>
              <a:rPr lang="en-US" sz="2400" dirty="0"/>
              <a:t>Largest printer/marketer in the world.  Can release your book worldwide or to target markets.  Free set up, free ISBN.  Easy website. No other marketing options offered.</a:t>
            </a:r>
          </a:p>
          <a:p>
            <a:endParaRPr lang="en-US" sz="2400" dirty="0"/>
          </a:p>
          <a:p>
            <a:r>
              <a:rPr lang="en-US" sz="2400" dirty="0"/>
              <a:t>Ingram Spark.  </a:t>
            </a:r>
            <a:r>
              <a:rPr lang="en-US" sz="2400" dirty="0">
                <a:hlinkClick r:id="rId3"/>
              </a:rPr>
              <a:t>www.ingramspark.com</a:t>
            </a:r>
            <a:endParaRPr lang="en-US" sz="2400" dirty="0"/>
          </a:p>
          <a:p>
            <a:r>
              <a:rPr lang="en-US" sz="2400" dirty="0"/>
              <a:t>Printer Market who also sends catalogs to libraries, bookstores, universities. </a:t>
            </a:r>
          </a:p>
          <a:p>
            <a:r>
              <a:rPr lang="en-US" sz="2400" dirty="0"/>
              <a:t>Occasional set up fees.  Can provide other services for a fee. Website is tricky.  </a:t>
            </a:r>
          </a:p>
          <a:p>
            <a:endParaRPr lang="en-US" sz="2400" dirty="0"/>
          </a:p>
          <a:p>
            <a:r>
              <a:rPr lang="en-US" sz="2400" dirty="0"/>
              <a:t>48 Hour Books   </a:t>
            </a:r>
            <a:r>
              <a:rPr lang="en-US" sz="2400" dirty="0">
                <a:hlinkClick r:id="rId4"/>
              </a:rPr>
              <a:t>www.48hrbooks.com</a:t>
            </a:r>
            <a:endParaRPr lang="en-US" sz="2400" dirty="0"/>
          </a:p>
          <a:p>
            <a:r>
              <a:rPr lang="en-US" sz="2400" dirty="0"/>
              <a:t>Primarily a printing company that gives some help with book formatting.  Better option for bulk purchase by author or author’s clients. </a:t>
            </a:r>
          </a:p>
        </p:txBody>
      </p:sp>
    </p:spTree>
    <p:extLst>
      <p:ext uri="{BB962C8B-B14F-4D97-AF65-F5344CB8AC3E}">
        <p14:creationId xmlns:p14="http://schemas.microsoft.com/office/powerpoint/2010/main" val="7436443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85000">
              <a:schemeClr val="accent6">
                <a:lumMod val="60000"/>
                <a:lumOff val="40000"/>
              </a:schemeClr>
            </a:gs>
          </a:gsLst>
          <a:lin ang="4200000" scaled="0"/>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BA21A7-193A-DF6F-B890-108023AAD601}"/>
              </a:ext>
            </a:extLst>
          </p:cNvPr>
          <p:cNvSpPr txBox="1"/>
          <p:nvPr/>
        </p:nvSpPr>
        <p:spPr>
          <a:xfrm>
            <a:off x="1780673" y="589547"/>
            <a:ext cx="8458200" cy="7602081"/>
          </a:xfrm>
          <a:prstGeom prst="rect">
            <a:avLst/>
          </a:prstGeom>
          <a:noFill/>
        </p:spPr>
        <p:txBody>
          <a:bodyPr wrap="square" rtlCol="0">
            <a:spAutoFit/>
          </a:bodyPr>
          <a:lstStyle/>
          <a:p>
            <a:r>
              <a:rPr lang="en-US" sz="3200" b="1" dirty="0"/>
              <a:t>Suggested Resources:</a:t>
            </a:r>
          </a:p>
          <a:p>
            <a:endParaRPr lang="en-US" sz="3200" dirty="0"/>
          </a:p>
          <a:p>
            <a:r>
              <a:rPr lang="en-US" sz="3200" b="1" dirty="0"/>
              <a:t>Writer’s Digest Monthly Magazine (Print)   </a:t>
            </a:r>
            <a:r>
              <a:rPr lang="en-US" sz="3200" b="1" dirty="0">
                <a:hlinkClick r:id="rId2"/>
              </a:rPr>
              <a:t>www.writersdigest.com</a:t>
            </a:r>
            <a:endParaRPr lang="en-US" sz="3200" b="1" dirty="0"/>
          </a:p>
          <a:p>
            <a:endParaRPr lang="en-US" sz="3200" b="1" dirty="0"/>
          </a:p>
          <a:p>
            <a:r>
              <a:rPr lang="en-US" sz="3200" b="1" dirty="0"/>
              <a:t>Poets and Writers Magazine (Print)    </a:t>
            </a:r>
            <a:r>
              <a:rPr lang="en-US" sz="3200" b="1" dirty="0">
                <a:hlinkClick r:id="rId3"/>
              </a:rPr>
              <a:t>www.pw.org</a:t>
            </a:r>
            <a:endParaRPr lang="en-US" sz="3200" b="1" dirty="0"/>
          </a:p>
          <a:p>
            <a:endParaRPr lang="en-US" sz="3200" b="1" dirty="0"/>
          </a:p>
          <a:p>
            <a:r>
              <a:rPr lang="en-US" sz="3200" b="1" dirty="0">
                <a:solidFill>
                  <a:srgbClr val="0000CC"/>
                </a:solidFill>
              </a:rPr>
              <a:t>Author’s Publish </a:t>
            </a:r>
            <a:r>
              <a:rPr lang="en-US" sz="3200" dirty="0"/>
              <a:t>– online magazine and source of information about publishing sources</a:t>
            </a:r>
          </a:p>
          <a:p>
            <a:r>
              <a:rPr lang="en-US" sz="3200" dirty="0"/>
              <a:t>                             </a:t>
            </a:r>
            <a:r>
              <a:rPr lang="en-US" sz="3200" dirty="0">
                <a:hlinkClick r:id="rId4"/>
              </a:rPr>
              <a:t>www.authorspublish.com</a:t>
            </a:r>
            <a:endParaRPr lang="en-US" sz="3200" dirty="0"/>
          </a:p>
          <a:p>
            <a:endParaRPr lang="en-US" sz="3200" dirty="0"/>
          </a:p>
          <a:p>
            <a:endParaRPr lang="en-US" sz="3200"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1970118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9B19F7-F490-5F38-9DA8-545B053039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341" y="2971800"/>
            <a:ext cx="11762509" cy="3404937"/>
          </a:xfrm>
          <a:prstGeom prst="rect">
            <a:avLst/>
          </a:prstGeom>
        </p:spPr>
      </p:pic>
      <p:sp>
        <p:nvSpPr>
          <p:cNvPr id="5" name="TextBox 4">
            <a:extLst>
              <a:ext uri="{FF2B5EF4-FFF2-40B4-BE49-F238E27FC236}">
                <a16:creationId xmlns:a16="http://schemas.microsoft.com/office/drawing/2014/main" id="{6973C5E4-027F-B379-87E0-DC26037E88A1}"/>
              </a:ext>
            </a:extLst>
          </p:cNvPr>
          <p:cNvSpPr txBox="1"/>
          <p:nvPr/>
        </p:nvSpPr>
        <p:spPr>
          <a:xfrm>
            <a:off x="1900989" y="481263"/>
            <a:ext cx="9358744" cy="2246769"/>
          </a:xfrm>
          <a:prstGeom prst="rect">
            <a:avLst/>
          </a:prstGeom>
          <a:noFill/>
        </p:spPr>
        <p:txBody>
          <a:bodyPr wrap="square" rtlCol="0">
            <a:spAutoFit/>
          </a:bodyPr>
          <a:lstStyle/>
          <a:p>
            <a:r>
              <a:rPr lang="en-US" sz="2800" dirty="0"/>
              <a:t>The Writer’s Market contains information on traditional publishers in the U.S.</a:t>
            </a:r>
          </a:p>
          <a:p>
            <a:endParaRPr lang="en-US" sz="2800" dirty="0"/>
          </a:p>
          <a:p>
            <a:r>
              <a:rPr lang="en-US" sz="2800" dirty="0"/>
              <a:t>Covers national, regional, state, and local publishers, agents, magazines, contests and awards</a:t>
            </a:r>
            <a:r>
              <a:rPr lang="en-US" dirty="0"/>
              <a:t>. </a:t>
            </a:r>
          </a:p>
        </p:txBody>
      </p:sp>
    </p:spTree>
    <p:extLst>
      <p:ext uri="{BB962C8B-B14F-4D97-AF65-F5344CB8AC3E}">
        <p14:creationId xmlns:p14="http://schemas.microsoft.com/office/powerpoint/2010/main" val="13753845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20000"/>
                <a:lumOff val="80000"/>
              </a:schemeClr>
            </a:gs>
            <a:gs pos="97000">
              <a:schemeClr val="accent6">
                <a:lumMod val="20000"/>
                <a:lumOff val="80000"/>
              </a:schemeClr>
            </a:gs>
            <a:gs pos="57000">
              <a:schemeClr val="accent4">
                <a:lumMod val="20000"/>
                <a:lumOff val="80000"/>
              </a:schemeClr>
            </a:gs>
          </a:gsLst>
          <a:lin ang="4200000" scaled="0"/>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E58FFA-6047-D6E7-36ED-85B2491834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8998" y="185020"/>
            <a:ext cx="2908069" cy="2883450"/>
          </a:xfrm>
          <a:prstGeom prst="rect">
            <a:avLst/>
          </a:prstGeom>
        </p:spPr>
      </p:pic>
      <p:pic>
        <p:nvPicPr>
          <p:cNvPr id="5" name="Picture 4">
            <a:extLst>
              <a:ext uri="{FF2B5EF4-FFF2-40B4-BE49-F238E27FC236}">
                <a16:creationId xmlns:a16="http://schemas.microsoft.com/office/drawing/2014/main" id="{6091450F-55A1-E2A2-0955-915A5795C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00" y="195148"/>
            <a:ext cx="5659120" cy="2614513"/>
          </a:xfrm>
          <a:prstGeom prst="rect">
            <a:avLst/>
          </a:prstGeom>
        </p:spPr>
      </p:pic>
      <p:sp>
        <p:nvSpPr>
          <p:cNvPr id="6" name="TextBox 5">
            <a:extLst>
              <a:ext uri="{FF2B5EF4-FFF2-40B4-BE49-F238E27FC236}">
                <a16:creationId xmlns:a16="http://schemas.microsoft.com/office/drawing/2014/main" id="{60EAA8B3-1FB6-B86B-F046-B64887129FC8}"/>
              </a:ext>
            </a:extLst>
          </p:cNvPr>
          <p:cNvSpPr txBox="1"/>
          <p:nvPr/>
        </p:nvSpPr>
        <p:spPr>
          <a:xfrm>
            <a:off x="1981200" y="3226237"/>
            <a:ext cx="9265920" cy="3631763"/>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400" dirty="0"/>
              <a:t>Largest writing organization in the southwest.</a:t>
            </a:r>
          </a:p>
          <a:p>
            <a:pPr marL="285750" indent="-285750">
              <a:spcBef>
                <a:spcPts val="600"/>
              </a:spcBef>
              <a:buFont typeface="Arial" panose="020B0604020202020204" pitchFamily="34" charset="0"/>
              <a:buChar char="•"/>
            </a:pPr>
            <a:r>
              <a:rPr lang="en-US" sz="2400" dirty="0"/>
              <a:t>2 meetings with free presentations/month, plus local workshops &amp; classes – both in person and zoom. </a:t>
            </a:r>
          </a:p>
          <a:p>
            <a:pPr marL="285750" indent="-285750">
              <a:spcBef>
                <a:spcPts val="600"/>
              </a:spcBef>
              <a:buFont typeface="Arial" panose="020B0604020202020204" pitchFamily="34" charset="0"/>
              <a:buChar char="•"/>
            </a:pPr>
            <a:r>
              <a:rPr lang="en-US" sz="2400" dirty="0"/>
              <a:t>Annual Short Story and Poetry Writing contest</a:t>
            </a:r>
          </a:p>
          <a:p>
            <a:pPr marL="285750" indent="-285750">
              <a:spcBef>
                <a:spcPts val="600"/>
              </a:spcBef>
              <a:buFont typeface="Arial" panose="020B0604020202020204" pitchFamily="34" charset="0"/>
              <a:buChar char="•"/>
            </a:pPr>
            <a:r>
              <a:rPr lang="en-US" sz="2400" dirty="0"/>
              <a:t>Fabulous website filled with videos, interviews of authors, members webpages and opportunities for members to market their books.</a:t>
            </a:r>
          </a:p>
          <a:p>
            <a:pPr marL="285750" indent="-285750">
              <a:spcBef>
                <a:spcPts val="600"/>
              </a:spcBef>
              <a:buFont typeface="Arial" panose="020B0604020202020204" pitchFamily="34" charset="0"/>
              <a:buChar char="•"/>
            </a:pPr>
            <a:r>
              <a:rPr lang="en-US" sz="2400" dirty="0"/>
              <a:t>Award winning newsletter with information for authors and publishing opportunities. </a:t>
            </a:r>
          </a:p>
          <a:p>
            <a:endParaRPr lang="en-US" dirty="0"/>
          </a:p>
        </p:txBody>
      </p:sp>
    </p:spTree>
    <p:extLst>
      <p:ext uri="{BB962C8B-B14F-4D97-AF65-F5344CB8AC3E}">
        <p14:creationId xmlns:p14="http://schemas.microsoft.com/office/powerpoint/2010/main" val="18516656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5F6E2A-30E5-29B8-4EAF-1A59B6C87A64}"/>
              </a:ext>
            </a:extLst>
          </p:cNvPr>
          <p:cNvSpPr>
            <a:spLocks noChangeArrowheads="1"/>
          </p:cNvSpPr>
          <p:nvPr/>
        </p:nvSpPr>
        <p:spPr bwMode="auto">
          <a:xfrm>
            <a:off x="1895476" y="2088492"/>
            <a:ext cx="9705340" cy="423447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23805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80"/>
                </a:solidFill>
                <a:effectLst/>
                <a:latin typeface="inherit"/>
              </a:rPr>
              <a:t>From Writer to Author</a:t>
            </a:r>
            <a:endParaRPr kumimoji="0" lang="en-US" altLang="en-US" sz="1300" b="0" i="0" u="none" strike="noStrike" cap="none" normalizeH="0" baseline="0" dirty="0">
              <a:ln>
                <a:noFill/>
              </a:ln>
              <a:solidFill>
                <a:srgbClr val="BA5203"/>
              </a:solidFill>
              <a:effectLst/>
              <a:latin typeface="Radley"/>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BA5203"/>
                </a:solidFill>
                <a:effectLst/>
                <a:latin typeface="Radley"/>
              </a:rPr>
              <a:t>With Rose Marie Kern &amp; Cornelia Gamlem</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rgbClr val="191919"/>
                </a:solidFill>
                <a:effectLst/>
                <a:latin typeface="Palatino Linotype" panose="02040502050505030304" pitchFamily="18" charset="0"/>
              </a:rPr>
              <a:t>Saturday: December 9, 2023</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rgbClr val="191919"/>
                </a:solidFill>
                <a:effectLst/>
                <a:latin typeface="Palatino Linotype" panose="02040502050505030304" pitchFamily="18" charset="0"/>
              </a:rPr>
              <a:t>12:30 – 2:30 pm (MST)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rgbClr val="191919"/>
                </a:solidFill>
                <a:effectLst/>
                <a:latin typeface="Palatino Linotype" panose="02040502050505030304" pitchFamily="18" charset="0"/>
              </a:rPr>
              <a:t>In Person at the UNM-CE building &amp; via Zoom</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rgbClr val="191919"/>
                </a:solidFill>
                <a:effectLst/>
                <a:latin typeface="Palatino Linotype" panose="02040502050505030304" pitchFamily="18" charset="0"/>
              </a:rPr>
              <a:t>SWW members: $20 ♦ Non-members: $30</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2000" b="0" i="0" u="none" strike="noStrike" cap="none" normalizeH="0" baseline="0" dirty="0">
              <a:ln>
                <a:noFill/>
              </a:ln>
              <a:solidFill>
                <a:srgbClr val="191919"/>
              </a:solidFill>
              <a:effectLst/>
              <a:latin typeface="Palatino Linotype" panose="02040502050505030304" pitchFamily="18" charset="0"/>
            </a:endParaRPr>
          </a:p>
          <a:p>
            <a:pPr marL="0" marR="0" lvl="0" indent="0" algn="l" defTabSz="914400" rtl="0" eaLnBrk="0" fontAlgn="base" latinLnBrk="0" hangingPunct="0">
              <a:lnSpc>
                <a:spcPct val="100000"/>
              </a:lnSpc>
              <a:spcBef>
                <a:spcPct val="0"/>
              </a:spcBef>
              <a:spcAft>
                <a:spcPct val="0"/>
              </a:spcAft>
              <a:buClrTx/>
              <a:buSzTx/>
              <a:tabLst/>
            </a:pPr>
            <a:endParaRPr lang="en-US" altLang="en-US" sz="2000" dirty="0">
              <a:solidFill>
                <a:srgbClr val="191919"/>
              </a:solidFill>
              <a:latin typeface="Palatino Linotype" panose="02040502050505030304" pitchFamily="18"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000" b="0" i="0" u="none" strike="noStrike" cap="none" normalizeH="0" baseline="0" dirty="0">
                <a:ln>
                  <a:noFill/>
                </a:ln>
                <a:solidFill>
                  <a:srgbClr val="191919"/>
                </a:solidFill>
                <a:effectLst/>
                <a:latin typeface="Palatino Linotype" panose="02040502050505030304" pitchFamily="18" charset="0"/>
              </a:rPr>
              <a:t>The publishing industry and terminology</a:t>
            </a:r>
          </a:p>
          <a:p>
            <a:pPr marL="0" marR="0" lvl="0" indent="0" algn="l" defTabSz="914400" rtl="0" eaLnBrk="0" fontAlgn="base" latinLnBrk="0" hangingPunct="0">
              <a:lnSpc>
                <a:spcPct val="100000"/>
              </a:lnSpc>
              <a:spcBef>
                <a:spcPct val="0"/>
              </a:spcBef>
              <a:spcAft>
                <a:spcPct val="0"/>
              </a:spcAft>
              <a:buClrTx/>
              <a:buSzTx/>
              <a:tabLst/>
            </a:pPr>
            <a:r>
              <a:rPr lang="en-US" altLang="en-US" sz="2000" dirty="0">
                <a:solidFill>
                  <a:srgbClr val="191919"/>
                </a:solidFill>
                <a:latin typeface="Palatino Linotype" panose="02040502050505030304" pitchFamily="18" charset="0"/>
              </a:rPr>
              <a:t>The business side of writing:  Taxes, legal, technical aspects</a:t>
            </a:r>
          </a:p>
          <a:p>
            <a:pPr marL="0" marR="0" lvl="0" indent="0" algn="l" defTabSz="914400" rtl="0" eaLnBrk="0" fontAlgn="base" latinLnBrk="0" hangingPunct="0">
              <a:lnSpc>
                <a:spcPct val="100000"/>
              </a:lnSpc>
              <a:spcBef>
                <a:spcPct val="0"/>
              </a:spcBef>
              <a:spcAft>
                <a:spcPct val="0"/>
              </a:spcAft>
              <a:buClrTx/>
              <a:buSzTx/>
              <a:tabLst/>
            </a:pPr>
            <a:r>
              <a:rPr kumimoji="0" lang="en-US" altLang="en-US" sz="2000" b="0" i="0" u="none" strike="noStrike" cap="none" normalizeH="0" baseline="0" dirty="0">
                <a:ln>
                  <a:noFill/>
                </a:ln>
                <a:solidFill>
                  <a:srgbClr val="191919"/>
                </a:solidFill>
                <a:effectLst/>
                <a:latin typeface="Palatino Linotype" panose="02040502050505030304" pitchFamily="18" charset="0"/>
              </a:rPr>
              <a:t>The Marketing side – identifying your target audience</a:t>
            </a:r>
          </a:p>
          <a:p>
            <a:pPr marL="0" marR="0" lvl="0" indent="0" algn="l" defTabSz="914400" rtl="0" eaLnBrk="0" fontAlgn="base" latinLnBrk="0" hangingPunct="0">
              <a:lnSpc>
                <a:spcPct val="100000"/>
              </a:lnSpc>
              <a:spcBef>
                <a:spcPct val="0"/>
              </a:spcBef>
              <a:spcAft>
                <a:spcPct val="0"/>
              </a:spcAft>
              <a:buClrTx/>
              <a:buSzTx/>
              <a:tabLst/>
            </a:pPr>
            <a:r>
              <a:rPr lang="en-US" altLang="en-US" sz="2000" dirty="0">
                <a:solidFill>
                  <a:srgbClr val="191919"/>
                </a:solidFill>
                <a:latin typeface="Palatino Linotype" panose="02040502050505030304" pitchFamily="18" charset="0"/>
              </a:rPr>
              <a:t>The Craft of Writing </a:t>
            </a:r>
            <a:endParaRPr kumimoji="0" lang="en-US" altLang="en-US" sz="2000" b="0" i="0" u="none" strike="noStrike" cap="none" normalizeH="0" baseline="0" dirty="0">
              <a:ln>
                <a:noFill/>
              </a:ln>
              <a:solidFill>
                <a:srgbClr val="191919"/>
              </a:solidFill>
              <a:effectLst/>
              <a:latin typeface="Palatino Linotype" panose="0204050205050503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191919"/>
                </a:solidFill>
                <a:effectLst/>
                <a:latin typeface="Palatino Linotype" panose="0204050205050503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1026" name="Picture 2">
            <a:extLst>
              <a:ext uri="{FF2B5EF4-FFF2-40B4-BE49-F238E27FC236}">
                <a16:creationId xmlns:a16="http://schemas.microsoft.com/office/drawing/2014/main" id="{A54031D4-123C-9C07-D184-651369BE64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2641" y="373692"/>
            <a:ext cx="4033838" cy="15066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31129C3-F997-FFD6-F271-F98CD7586488}"/>
              </a:ext>
            </a:extLst>
          </p:cNvPr>
          <p:cNvSpPr txBox="1"/>
          <p:nvPr/>
        </p:nvSpPr>
        <p:spPr>
          <a:xfrm>
            <a:off x="1895476" y="953427"/>
            <a:ext cx="4933950" cy="523220"/>
          </a:xfrm>
          <a:prstGeom prst="rect">
            <a:avLst/>
          </a:prstGeom>
          <a:noFill/>
        </p:spPr>
        <p:txBody>
          <a:bodyPr wrap="square" rtlCol="0">
            <a:spAutoFit/>
          </a:bodyPr>
          <a:lstStyle/>
          <a:p>
            <a:r>
              <a:rPr lang="en-US" sz="2800" dirty="0"/>
              <a:t>www.southwestwriters.com</a:t>
            </a:r>
          </a:p>
        </p:txBody>
      </p:sp>
    </p:spTree>
    <p:extLst>
      <p:ext uri="{BB962C8B-B14F-4D97-AF65-F5344CB8AC3E}">
        <p14:creationId xmlns:p14="http://schemas.microsoft.com/office/powerpoint/2010/main" val="7735452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3736"/>
            </a:gs>
            <a:gs pos="98000">
              <a:srgbClr val="003E00"/>
            </a:gs>
          </a:gsLst>
          <a:lin ang="4200000" scaled="0"/>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07ED12-5506-CF85-C928-15CDD68DDE01}"/>
              </a:ext>
            </a:extLst>
          </p:cNvPr>
          <p:cNvSpPr txBox="1"/>
          <p:nvPr/>
        </p:nvSpPr>
        <p:spPr>
          <a:xfrm>
            <a:off x="7983674" y="5586445"/>
            <a:ext cx="4208326" cy="369332"/>
          </a:xfrm>
          <a:prstGeom prst="rect">
            <a:avLst/>
          </a:prstGeom>
          <a:noFill/>
        </p:spPr>
        <p:txBody>
          <a:bodyPr wrap="square" rtlCol="0">
            <a:spAutoFit/>
          </a:bodyPr>
          <a:lstStyle/>
          <a:p>
            <a:pPr algn="ctr"/>
            <a:r>
              <a:rPr lang="en-US" dirty="0">
                <a:solidFill>
                  <a:srgbClr val="00B0F0"/>
                </a:solidFill>
              </a:rPr>
              <a:t>www.rmkpublications.com</a:t>
            </a:r>
          </a:p>
        </p:txBody>
      </p:sp>
      <p:sp>
        <p:nvSpPr>
          <p:cNvPr id="5" name="TextBox 4">
            <a:extLst>
              <a:ext uri="{FF2B5EF4-FFF2-40B4-BE49-F238E27FC236}">
                <a16:creationId xmlns:a16="http://schemas.microsoft.com/office/drawing/2014/main" id="{F42CEB83-C4CB-BCE5-5E8B-7B1C9B78B436}"/>
              </a:ext>
            </a:extLst>
          </p:cNvPr>
          <p:cNvSpPr txBox="1"/>
          <p:nvPr/>
        </p:nvSpPr>
        <p:spPr>
          <a:xfrm>
            <a:off x="2428875" y="418087"/>
            <a:ext cx="8944902" cy="369332"/>
          </a:xfrm>
          <a:prstGeom prst="rect">
            <a:avLst/>
          </a:prstGeom>
          <a:noFill/>
        </p:spPr>
        <p:txBody>
          <a:bodyPr wrap="square" rtlCol="0">
            <a:spAutoFit/>
          </a:bodyPr>
          <a:lstStyle/>
          <a:p>
            <a:r>
              <a:rPr lang="en-US" dirty="0">
                <a:solidFill>
                  <a:schemeClr val="bg1"/>
                </a:solidFill>
              </a:rPr>
              <a:t>This presentation  has been sponsored by the Rio Rancho Library</a:t>
            </a:r>
            <a:r>
              <a:rPr lang="en-US" dirty="0"/>
              <a:t>.  </a:t>
            </a:r>
          </a:p>
        </p:txBody>
      </p:sp>
      <p:pic>
        <p:nvPicPr>
          <p:cNvPr id="7" name="Picture 6">
            <a:extLst>
              <a:ext uri="{FF2B5EF4-FFF2-40B4-BE49-F238E27FC236}">
                <a16:creationId xmlns:a16="http://schemas.microsoft.com/office/drawing/2014/main" id="{059CF7C0-0316-F649-B7CA-6410278DF9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6351" y="477350"/>
            <a:ext cx="2152650" cy="838200"/>
          </a:xfrm>
          <a:prstGeom prst="rect">
            <a:avLst/>
          </a:prstGeom>
        </p:spPr>
      </p:pic>
      <p:sp>
        <p:nvSpPr>
          <p:cNvPr id="9" name="TextBox 8">
            <a:extLst>
              <a:ext uri="{FF2B5EF4-FFF2-40B4-BE49-F238E27FC236}">
                <a16:creationId xmlns:a16="http://schemas.microsoft.com/office/drawing/2014/main" id="{D4492FBC-9FA0-C958-E77D-14FE05B5758E}"/>
              </a:ext>
            </a:extLst>
          </p:cNvPr>
          <p:cNvSpPr txBox="1"/>
          <p:nvPr/>
        </p:nvSpPr>
        <p:spPr>
          <a:xfrm>
            <a:off x="8721990" y="5335583"/>
            <a:ext cx="3095625" cy="1200329"/>
          </a:xfrm>
          <a:prstGeom prst="rect">
            <a:avLst/>
          </a:prstGeom>
          <a:noFill/>
        </p:spPr>
        <p:txBody>
          <a:bodyPr wrap="square" rtlCol="0">
            <a:spAutoFit/>
          </a:bodyPr>
          <a:lstStyle/>
          <a:p>
            <a:r>
              <a:rPr lang="en-US" dirty="0">
                <a:solidFill>
                  <a:schemeClr val="bg1"/>
                </a:solidFill>
              </a:rPr>
              <a:t>For More Information:</a:t>
            </a:r>
          </a:p>
          <a:p>
            <a:endParaRPr lang="en-US" dirty="0">
              <a:solidFill>
                <a:schemeClr val="bg1"/>
              </a:solidFill>
            </a:endParaRPr>
          </a:p>
          <a:p>
            <a:r>
              <a:rPr lang="en-US" dirty="0">
                <a:solidFill>
                  <a:schemeClr val="bg1"/>
                </a:solidFill>
              </a:rPr>
              <a:t>Rose Marie Kern</a:t>
            </a:r>
          </a:p>
          <a:p>
            <a:r>
              <a:rPr lang="en-US" dirty="0">
                <a:solidFill>
                  <a:srgbClr val="00B0F0"/>
                </a:solidFill>
                <a:hlinkClick r:id="rId3">
                  <a:extLst>
                    <a:ext uri="{A12FA001-AC4F-418D-AE19-62706E023703}">
                      <ahyp:hlinkClr xmlns:ahyp="http://schemas.microsoft.com/office/drawing/2018/hyperlinkcolor" val="tx"/>
                    </a:ext>
                  </a:extLst>
                </a:hlinkClick>
              </a:rPr>
              <a:t>author@swcp.com</a:t>
            </a:r>
            <a:endParaRPr lang="en-US" dirty="0">
              <a:solidFill>
                <a:srgbClr val="00B0F0"/>
              </a:solidFill>
            </a:endParaRPr>
          </a:p>
        </p:txBody>
      </p:sp>
      <p:pic>
        <p:nvPicPr>
          <p:cNvPr id="6" name="Picture 5">
            <a:extLst>
              <a:ext uri="{FF2B5EF4-FFF2-40B4-BE49-F238E27FC236}">
                <a16:creationId xmlns:a16="http://schemas.microsoft.com/office/drawing/2014/main" id="{3B541D0C-E152-9746-414C-656F1E2BCB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855" y="998046"/>
            <a:ext cx="7132990" cy="3141133"/>
          </a:xfrm>
          <a:prstGeom prst="rect">
            <a:avLst/>
          </a:prstGeom>
        </p:spPr>
      </p:pic>
      <p:pic>
        <p:nvPicPr>
          <p:cNvPr id="10" name="Picture 9">
            <a:extLst>
              <a:ext uri="{FF2B5EF4-FFF2-40B4-BE49-F238E27FC236}">
                <a16:creationId xmlns:a16="http://schemas.microsoft.com/office/drawing/2014/main" id="{2DE7D293-8D8B-1785-A589-80CCEB4D1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55" y="4188883"/>
            <a:ext cx="1112933" cy="1671071"/>
          </a:xfrm>
          <a:prstGeom prst="rect">
            <a:avLst/>
          </a:prstGeom>
        </p:spPr>
      </p:pic>
      <p:pic>
        <p:nvPicPr>
          <p:cNvPr id="11" name="Picture 10">
            <a:extLst>
              <a:ext uri="{FF2B5EF4-FFF2-40B4-BE49-F238E27FC236}">
                <a16:creationId xmlns:a16="http://schemas.microsoft.com/office/drawing/2014/main" id="{FAC5D07F-07D0-63A9-F260-5FD65422E65A}"/>
              </a:ext>
            </a:extLst>
          </p:cNvPr>
          <p:cNvPicPr>
            <a:picLocks noChangeAspect="1"/>
          </p:cNvPicPr>
          <p:nvPr/>
        </p:nvPicPr>
        <p:blipFill>
          <a:blip r:embed="rId6"/>
          <a:stretch>
            <a:fillRect/>
          </a:stretch>
        </p:blipFill>
        <p:spPr>
          <a:xfrm>
            <a:off x="7543682" y="998046"/>
            <a:ext cx="1101181" cy="1643554"/>
          </a:xfrm>
          <a:prstGeom prst="rect">
            <a:avLst/>
          </a:prstGeom>
        </p:spPr>
      </p:pic>
      <p:pic>
        <p:nvPicPr>
          <p:cNvPr id="12" name="Picture 11">
            <a:extLst>
              <a:ext uri="{FF2B5EF4-FFF2-40B4-BE49-F238E27FC236}">
                <a16:creationId xmlns:a16="http://schemas.microsoft.com/office/drawing/2014/main" id="{B490CCEC-7EB5-2EA7-CADB-6B62625F6976}"/>
              </a:ext>
            </a:extLst>
          </p:cNvPr>
          <p:cNvPicPr>
            <a:picLocks noChangeAspect="1"/>
          </p:cNvPicPr>
          <p:nvPr/>
        </p:nvPicPr>
        <p:blipFill>
          <a:blip r:embed="rId7"/>
          <a:stretch>
            <a:fillRect/>
          </a:stretch>
        </p:blipFill>
        <p:spPr>
          <a:xfrm>
            <a:off x="1543270" y="4221710"/>
            <a:ext cx="1115529" cy="1671071"/>
          </a:xfrm>
          <a:prstGeom prst="rect">
            <a:avLst/>
          </a:prstGeom>
        </p:spPr>
      </p:pic>
      <p:pic>
        <p:nvPicPr>
          <p:cNvPr id="13" name="Picture 12">
            <a:extLst>
              <a:ext uri="{FF2B5EF4-FFF2-40B4-BE49-F238E27FC236}">
                <a16:creationId xmlns:a16="http://schemas.microsoft.com/office/drawing/2014/main" id="{62E50CF0-C598-AEE5-BCCB-B85D2A2BAD7D}"/>
              </a:ext>
            </a:extLst>
          </p:cNvPr>
          <p:cNvPicPr>
            <a:picLocks noChangeAspect="1"/>
          </p:cNvPicPr>
          <p:nvPr/>
        </p:nvPicPr>
        <p:blipFill>
          <a:blip r:embed="rId8"/>
          <a:stretch>
            <a:fillRect/>
          </a:stretch>
        </p:blipFill>
        <p:spPr>
          <a:xfrm>
            <a:off x="7543681" y="2673287"/>
            <a:ext cx="1101181" cy="1549400"/>
          </a:xfrm>
          <a:prstGeom prst="rect">
            <a:avLst/>
          </a:prstGeom>
        </p:spPr>
      </p:pic>
      <p:pic>
        <p:nvPicPr>
          <p:cNvPr id="14" name="Picture 13">
            <a:extLst>
              <a:ext uri="{FF2B5EF4-FFF2-40B4-BE49-F238E27FC236}">
                <a16:creationId xmlns:a16="http://schemas.microsoft.com/office/drawing/2014/main" id="{B038667A-7B06-8CA7-F463-E0C6939353D5}"/>
              </a:ext>
            </a:extLst>
          </p:cNvPr>
          <p:cNvPicPr>
            <a:picLocks noChangeAspect="1"/>
          </p:cNvPicPr>
          <p:nvPr/>
        </p:nvPicPr>
        <p:blipFill>
          <a:blip r:embed="rId9"/>
          <a:stretch>
            <a:fillRect/>
          </a:stretch>
        </p:blipFill>
        <p:spPr>
          <a:xfrm>
            <a:off x="8740698" y="1522417"/>
            <a:ext cx="966184" cy="1468860"/>
          </a:xfrm>
          <a:prstGeom prst="rect">
            <a:avLst/>
          </a:prstGeom>
        </p:spPr>
      </p:pic>
      <p:pic>
        <p:nvPicPr>
          <p:cNvPr id="15" name="Picture 14">
            <a:extLst>
              <a:ext uri="{FF2B5EF4-FFF2-40B4-BE49-F238E27FC236}">
                <a16:creationId xmlns:a16="http://schemas.microsoft.com/office/drawing/2014/main" id="{7370EF70-F8EB-5950-E30E-FC68FBE9B25B}"/>
              </a:ext>
            </a:extLst>
          </p:cNvPr>
          <p:cNvPicPr>
            <a:picLocks noChangeAspect="1"/>
          </p:cNvPicPr>
          <p:nvPr/>
        </p:nvPicPr>
        <p:blipFill>
          <a:blip r:embed="rId10"/>
          <a:stretch>
            <a:fillRect/>
          </a:stretch>
        </p:blipFill>
        <p:spPr>
          <a:xfrm>
            <a:off x="3977395" y="4221711"/>
            <a:ext cx="1016678" cy="1549400"/>
          </a:xfrm>
          <a:prstGeom prst="rect">
            <a:avLst/>
          </a:prstGeom>
        </p:spPr>
      </p:pic>
      <p:pic>
        <p:nvPicPr>
          <p:cNvPr id="16" name="Picture 15">
            <a:extLst>
              <a:ext uri="{FF2B5EF4-FFF2-40B4-BE49-F238E27FC236}">
                <a16:creationId xmlns:a16="http://schemas.microsoft.com/office/drawing/2014/main" id="{024A7ED4-9D16-040A-6E24-579F763DBE36}"/>
              </a:ext>
            </a:extLst>
          </p:cNvPr>
          <p:cNvPicPr>
            <a:picLocks noChangeAspect="1"/>
          </p:cNvPicPr>
          <p:nvPr/>
        </p:nvPicPr>
        <p:blipFill>
          <a:blip r:embed="rId11"/>
          <a:stretch>
            <a:fillRect/>
          </a:stretch>
        </p:blipFill>
        <p:spPr>
          <a:xfrm>
            <a:off x="2818742" y="4221710"/>
            <a:ext cx="1030413" cy="1549401"/>
          </a:xfrm>
          <a:prstGeom prst="rect">
            <a:avLst/>
          </a:prstGeom>
        </p:spPr>
      </p:pic>
      <p:pic>
        <p:nvPicPr>
          <p:cNvPr id="17" name="Picture 16">
            <a:extLst>
              <a:ext uri="{FF2B5EF4-FFF2-40B4-BE49-F238E27FC236}">
                <a16:creationId xmlns:a16="http://schemas.microsoft.com/office/drawing/2014/main" id="{EE7DF311-F12D-F95F-1F8B-050D41DB854E}"/>
              </a:ext>
            </a:extLst>
          </p:cNvPr>
          <p:cNvPicPr>
            <a:picLocks noChangeAspect="1"/>
          </p:cNvPicPr>
          <p:nvPr/>
        </p:nvPicPr>
        <p:blipFill>
          <a:blip r:embed="rId12"/>
          <a:stretch>
            <a:fillRect/>
          </a:stretch>
        </p:blipFill>
        <p:spPr>
          <a:xfrm>
            <a:off x="9858884" y="1522417"/>
            <a:ext cx="996908" cy="1477328"/>
          </a:xfrm>
          <a:prstGeom prst="rect">
            <a:avLst/>
          </a:prstGeom>
        </p:spPr>
      </p:pic>
      <p:pic>
        <p:nvPicPr>
          <p:cNvPr id="18" name="Picture 17">
            <a:extLst>
              <a:ext uri="{FF2B5EF4-FFF2-40B4-BE49-F238E27FC236}">
                <a16:creationId xmlns:a16="http://schemas.microsoft.com/office/drawing/2014/main" id="{C243A276-DB1D-11F3-D02D-DECA9D87F0A9}"/>
              </a:ext>
            </a:extLst>
          </p:cNvPr>
          <p:cNvPicPr>
            <a:picLocks noChangeAspect="1"/>
          </p:cNvPicPr>
          <p:nvPr/>
        </p:nvPicPr>
        <p:blipFill>
          <a:blip r:embed="rId13"/>
          <a:stretch>
            <a:fillRect/>
          </a:stretch>
        </p:blipFill>
        <p:spPr>
          <a:xfrm>
            <a:off x="10941831" y="1522417"/>
            <a:ext cx="996908" cy="1468860"/>
          </a:xfrm>
          <a:prstGeom prst="rect">
            <a:avLst/>
          </a:prstGeom>
        </p:spPr>
      </p:pic>
      <p:pic>
        <p:nvPicPr>
          <p:cNvPr id="19" name="Picture 18">
            <a:extLst>
              <a:ext uri="{FF2B5EF4-FFF2-40B4-BE49-F238E27FC236}">
                <a16:creationId xmlns:a16="http://schemas.microsoft.com/office/drawing/2014/main" id="{306BA716-3D79-7C61-E433-B4C7920D4BD9}"/>
              </a:ext>
            </a:extLst>
          </p:cNvPr>
          <p:cNvPicPr>
            <a:picLocks noChangeAspect="1"/>
          </p:cNvPicPr>
          <p:nvPr/>
        </p:nvPicPr>
        <p:blipFill>
          <a:blip r:embed="rId14"/>
          <a:stretch>
            <a:fillRect/>
          </a:stretch>
        </p:blipFill>
        <p:spPr>
          <a:xfrm>
            <a:off x="5122312" y="4221709"/>
            <a:ext cx="1075913" cy="1549400"/>
          </a:xfrm>
          <a:prstGeom prst="rect">
            <a:avLst/>
          </a:prstGeom>
        </p:spPr>
      </p:pic>
      <p:pic>
        <p:nvPicPr>
          <p:cNvPr id="20" name="Picture 19">
            <a:extLst>
              <a:ext uri="{FF2B5EF4-FFF2-40B4-BE49-F238E27FC236}">
                <a16:creationId xmlns:a16="http://schemas.microsoft.com/office/drawing/2014/main" id="{6D41AA4C-1438-31B9-5760-D3F38F372FC8}"/>
              </a:ext>
            </a:extLst>
          </p:cNvPr>
          <p:cNvPicPr>
            <a:picLocks noChangeAspect="1"/>
          </p:cNvPicPr>
          <p:nvPr/>
        </p:nvPicPr>
        <p:blipFill>
          <a:blip r:embed="rId15"/>
          <a:stretch>
            <a:fillRect/>
          </a:stretch>
        </p:blipFill>
        <p:spPr>
          <a:xfrm>
            <a:off x="11031896" y="3131725"/>
            <a:ext cx="996908" cy="1521362"/>
          </a:xfrm>
          <a:prstGeom prst="rect">
            <a:avLst/>
          </a:prstGeom>
        </p:spPr>
      </p:pic>
      <p:pic>
        <p:nvPicPr>
          <p:cNvPr id="21" name="Picture 20">
            <a:extLst>
              <a:ext uri="{FF2B5EF4-FFF2-40B4-BE49-F238E27FC236}">
                <a16:creationId xmlns:a16="http://schemas.microsoft.com/office/drawing/2014/main" id="{11B9CE07-6DAE-9741-DE4B-0E5030128A21}"/>
              </a:ext>
            </a:extLst>
          </p:cNvPr>
          <p:cNvPicPr>
            <a:picLocks noChangeAspect="1"/>
          </p:cNvPicPr>
          <p:nvPr/>
        </p:nvPicPr>
        <p:blipFill>
          <a:blip r:embed="rId16"/>
          <a:stretch>
            <a:fillRect/>
          </a:stretch>
        </p:blipFill>
        <p:spPr>
          <a:xfrm>
            <a:off x="6369179" y="4249718"/>
            <a:ext cx="1021333" cy="1549400"/>
          </a:xfrm>
          <a:prstGeom prst="rect">
            <a:avLst/>
          </a:prstGeom>
        </p:spPr>
      </p:pic>
      <p:pic>
        <p:nvPicPr>
          <p:cNvPr id="22" name="Picture 21">
            <a:extLst>
              <a:ext uri="{FF2B5EF4-FFF2-40B4-BE49-F238E27FC236}">
                <a16:creationId xmlns:a16="http://schemas.microsoft.com/office/drawing/2014/main" id="{4F927171-5EA5-95F0-2418-B5B4699B2E91}"/>
              </a:ext>
            </a:extLst>
          </p:cNvPr>
          <p:cNvPicPr>
            <a:picLocks noChangeAspect="1"/>
          </p:cNvPicPr>
          <p:nvPr/>
        </p:nvPicPr>
        <p:blipFill>
          <a:blip r:embed="rId17"/>
          <a:stretch>
            <a:fillRect/>
          </a:stretch>
        </p:blipFill>
        <p:spPr>
          <a:xfrm>
            <a:off x="7552776" y="4289988"/>
            <a:ext cx="1067913" cy="1468860"/>
          </a:xfrm>
          <a:prstGeom prst="rect">
            <a:avLst/>
          </a:prstGeom>
        </p:spPr>
      </p:pic>
      <p:pic>
        <p:nvPicPr>
          <p:cNvPr id="23" name="Picture 22">
            <a:extLst>
              <a:ext uri="{FF2B5EF4-FFF2-40B4-BE49-F238E27FC236}">
                <a16:creationId xmlns:a16="http://schemas.microsoft.com/office/drawing/2014/main" id="{C5A63000-F452-4072-8F81-6B054FEB8706}"/>
              </a:ext>
            </a:extLst>
          </p:cNvPr>
          <p:cNvPicPr>
            <a:picLocks noChangeAspect="1"/>
          </p:cNvPicPr>
          <p:nvPr/>
        </p:nvPicPr>
        <p:blipFill>
          <a:blip r:embed="rId18"/>
          <a:stretch>
            <a:fillRect/>
          </a:stretch>
        </p:blipFill>
        <p:spPr>
          <a:xfrm>
            <a:off x="8677247" y="3074967"/>
            <a:ext cx="1067914" cy="1637468"/>
          </a:xfrm>
          <a:prstGeom prst="rect">
            <a:avLst/>
          </a:prstGeom>
        </p:spPr>
      </p:pic>
      <p:pic>
        <p:nvPicPr>
          <p:cNvPr id="24" name="Picture 23">
            <a:extLst>
              <a:ext uri="{FF2B5EF4-FFF2-40B4-BE49-F238E27FC236}">
                <a16:creationId xmlns:a16="http://schemas.microsoft.com/office/drawing/2014/main" id="{E2FF2774-5B6E-01E8-84C5-B5BD5247F3A2}"/>
              </a:ext>
            </a:extLst>
          </p:cNvPr>
          <p:cNvPicPr>
            <a:picLocks noChangeAspect="1"/>
          </p:cNvPicPr>
          <p:nvPr/>
        </p:nvPicPr>
        <p:blipFill>
          <a:blip r:embed="rId19"/>
          <a:stretch>
            <a:fillRect/>
          </a:stretch>
        </p:blipFill>
        <p:spPr>
          <a:xfrm>
            <a:off x="9858884" y="3123257"/>
            <a:ext cx="1086254" cy="1589178"/>
          </a:xfrm>
          <a:prstGeom prst="rect">
            <a:avLst/>
          </a:prstGeom>
        </p:spPr>
      </p:pic>
    </p:spTree>
    <p:extLst>
      <p:ext uri="{BB962C8B-B14F-4D97-AF65-F5344CB8AC3E}">
        <p14:creationId xmlns:p14="http://schemas.microsoft.com/office/powerpoint/2010/main" val="1190064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57000">
              <a:srgbClr val="3C3CD8"/>
            </a:gs>
            <a:gs pos="48000">
              <a:srgbClr val="FFFFFF"/>
            </a:gs>
            <a:gs pos="0">
              <a:schemeClr val="accent1">
                <a:lumMod val="5000"/>
                <a:lumOff val="95000"/>
              </a:schemeClr>
            </a:gs>
            <a:gs pos="100000">
              <a:srgbClr val="0000CC"/>
            </a:gs>
          </a:gsLst>
          <a:lin ang="16200000" scaled="1"/>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806225-142D-F33B-4B42-A6BF6AE3223C}"/>
              </a:ext>
            </a:extLst>
          </p:cNvPr>
          <p:cNvSpPr/>
          <p:nvPr/>
        </p:nvSpPr>
        <p:spPr>
          <a:xfrm>
            <a:off x="2793774" y="309860"/>
            <a:ext cx="7080721"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dirty="0">
                <a:ln/>
                <a:solidFill>
                  <a:schemeClr val="accent4"/>
                </a:solidFill>
              </a:rPr>
              <a:t>Changes in the World of Publishing</a:t>
            </a:r>
            <a:endParaRPr lang="en-US" sz="3600" b="1" cap="none" spc="0" dirty="0">
              <a:ln/>
              <a:solidFill>
                <a:schemeClr val="accent4"/>
              </a:solidFill>
              <a:effectLst/>
            </a:endParaRPr>
          </a:p>
        </p:txBody>
      </p:sp>
      <p:sp>
        <p:nvSpPr>
          <p:cNvPr id="3" name="TextBox 2">
            <a:extLst>
              <a:ext uri="{FF2B5EF4-FFF2-40B4-BE49-F238E27FC236}">
                <a16:creationId xmlns:a16="http://schemas.microsoft.com/office/drawing/2014/main" id="{72964456-47E7-8AD6-6D2F-9F028D345803}"/>
              </a:ext>
            </a:extLst>
          </p:cNvPr>
          <p:cNvSpPr txBox="1"/>
          <p:nvPr/>
        </p:nvSpPr>
        <p:spPr>
          <a:xfrm>
            <a:off x="1362075" y="1243697"/>
            <a:ext cx="10372725" cy="1938992"/>
          </a:xfrm>
          <a:prstGeom prst="rect">
            <a:avLst/>
          </a:prstGeom>
          <a:noFill/>
        </p:spPr>
        <p:txBody>
          <a:bodyPr wrap="square" rtlCol="0">
            <a:spAutoFit/>
          </a:bodyPr>
          <a:lstStyle/>
          <a:p>
            <a:r>
              <a:rPr lang="en-US" sz="2400" b="1" dirty="0">
                <a:solidFill>
                  <a:schemeClr val="bg1"/>
                </a:solidFill>
              </a:rPr>
              <a:t>OLD DAYS </a:t>
            </a:r>
            <a:r>
              <a:rPr lang="en-US" sz="2000" b="1" dirty="0">
                <a:solidFill>
                  <a:schemeClr val="bg1"/>
                </a:solidFill>
              </a:rPr>
              <a:t>– Only option was to write the manuscript, send it to a publishing house (or agent) and pray they liked it.  If they did you were given a contract and became rich and famous.</a:t>
            </a:r>
          </a:p>
          <a:p>
            <a:endParaRPr lang="en-US" sz="2000" b="1" dirty="0">
              <a:solidFill>
                <a:schemeClr val="bg1"/>
              </a:solidFill>
            </a:endParaRPr>
          </a:p>
          <a:p>
            <a:r>
              <a:rPr lang="en-US" b="1" dirty="0">
                <a:solidFill>
                  <a:schemeClr val="accent4">
                    <a:lumMod val="20000"/>
                    <a:lumOff val="80000"/>
                  </a:schemeClr>
                </a:solidFill>
              </a:rPr>
              <a:t>( or you could always type something up on your typewriter and take it to a book binder then try and sell it out of the back of your car.)</a:t>
            </a:r>
            <a:endParaRPr lang="en-US" dirty="0">
              <a:solidFill>
                <a:schemeClr val="accent4">
                  <a:lumMod val="20000"/>
                  <a:lumOff val="80000"/>
                </a:schemeClr>
              </a:solidFill>
            </a:endParaRPr>
          </a:p>
        </p:txBody>
      </p:sp>
      <p:sp>
        <p:nvSpPr>
          <p:cNvPr id="4" name="TextBox 3">
            <a:extLst>
              <a:ext uri="{FF2B5EF4-FFF2-40B4-BE49-F238E27FC236}">
                <a16:creationId xmlns:a16="http://schemas.microsoft.com/office/drawing/2014/main" id="{C84CECB0-1F76-9C1A-9125-002C1C8F7908}"/>
              </a:ext>
            </a:extLst>
          </p:cNvPr>
          <p:cNvSpPr txBox="1"/>
          <p:nvPr/>
        </p:nvSpPr>
        <p:spPr>
          <a:xfrm>
            <a:off x="1362075" y="3675312"/>
            <a:ext cx="10125075" cy="2862322"/>
          </a:xfrm>
          <a:prstGeom prst="rect">
            <a:avLst/>
          </a:prstGeom>
          <a:noFill/>
        </p:spPr>
        <p:txBody>
          <a:bodyPr wrap="square" rtlCol="0">
            <a:spAutoFit/>
          </a:bodyPr>
          <a:lstStyle/>
          <a:p>
            <a:pPr algn="ctr"/>
            <a:r>
              <a:rPr lang="en-US" dirty="0">
                <a:solidFill>
                  <a:srgbClr val="FF0000"/>
                </a:solidFill>
              </a:rPr>
              <a:t>Problems with that method:</a:t>
            </a:r>
          </a:p>
          <a:p>
            <a:r>
              <a:rPr lang="en-US" sz="2400" dirty="0">
                <a:solidFill>
                  <a:srgbClr val="7030A0"/>
                </a:solidFill>
              </a:rPr>
              <a:t>Today we have only 5 really big Traditional Publishing houses left controlling 85% of the worlds English speaking book market:</a:t>
            </a:r>
          </a:p>
          <a:p>
            <a:endParaRPr lang="en-US" sz="2400" dirty="0">
              <a:solidFill>
                <a:srgbClr val="7030A0"/>
              </a:solidFill>
            </a:endParaRPr>
          </a:p>
          <a:p>
            <a:r>
              <a:rPr lang="en-US" sz="2400" dirty="0">
                <a:solidFill>
                  <a:srgbClr val="7030A0"/>
                </a:solidFill>
              </a:rPr>
              <a:t>	Penguin Random House (40%)          HarperCollins (20%)     </a:t>
            </a:r>
          </a:p>
          <a:p>
            <a:r>
              <a:rPr lang="en-US" sz="2400" dirty="0">
                <a:solidFill>
                  <a:srgbClr val="7030A0"/>
                </a:solidFill>
              </a:rPr>
              <a:t>  Simon &amp; Schuster  (10%)   Hachette Book Group  (10%)         Macmillan (5%)</a:t>
            </a:r>
          </a:p>
          <a:p>
            <a:endParaRPr lang="en-US" sz="2400" dirty="0">
              <a:solidFill>
                <a:srgbClr val="7030A0"/>
              </a:solidFill>
            </a:endParaRPr>
          </a:p>
          <a:p>
            <a:pPr algn="ctr"/>
            <a:r>
              <a:rPr lang="en-US" dirty="0"/>
              <a:t>Most of these groups took over and control others – like Harlequin and Doubleday</a:t>
            </a:r>
          </a:p>
        </p:txBody>
      </p:sp>
    </p:spTree>
    <p:extLst>
      <p:ext uri="{BB962C8B-B14F-4D97-AF65-F5344CB8AC3E}">
        <p14:creationId xmlns:p14="http://schemas.microsoft.com/office/powerpoint/2010/main" val="346031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8257">
              <a:schemeClr val="bg1"/>
            </a:gs>
            <a:gs pos="62000">
              <a:schemeClr val="accent5">
                <a:lumMod val="40000"/>
                <a:lumOff val="60000"/>
              </a:schemeClr>
            </a:gs>
          </a:gsLst>
          <a:lin ang="4800000" scaled="0"/>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FCF018-831D-EE3F-CA81-5244973676F7}"/>
              </a:ext>
            </a:extLst>
          </p:cNvPr>
          <p:cNvSpPr txBox="1"/>
          <p:nvPr/>
        </p:nvSpPr>
        <p:spPr>
          <a:xfrm>
            <a:off x="2590800" y="924560"/>
            <a:ext cx="8087360" cy="707886"/>
          </a:xfrm>
          <a:prstGeom prst="rect">
            <a:avLst/>
          </a:prstGeom>
          <a:noFill/>
        </p:spPr>
        <p:txBody>
          <a:bodyPr wrap="square" rtlCol="0">
            <a:spAutoFit/>
          </a:bodyPr>
          <a:lstStyle/>
          <a:p>
            <a:pPr algn="ctr"/>
            <a:r>
              <a:rPr lang="en-US" sz="4000" dirty="0"/>
              <a:t> </a:t>
            </a:r>
            <a:endParaRPr lang="en-US" sz="3200" dirty="0"/>
          </a:p>
        </p:txBody>
      </p:sp>
      <p:sp>
        <p:nvSpPr>
          <p:cNvPr id="3" name="TextBox 2">
            <a:extLst>
              <a:ext uri="{FF2B5EF4-FFF2-40B4-BE49-F238E27FC236}">
                <a16:creationId xmlns:a16="http://schemas.microsoft.com/office/drawing/2014/main" id="{F5A4E06D-611F-50B6-0B60-8AFF3728306F}"/>
              </a:ext>
            </a:extLst>
          </p:cNvPr>
          <p:cNvSpPr txBox="1"/>
          <p:nvPr/>
        </p:nvSpPr>
        <p:spPr>
          <a:xfrm>
            <a:off x="1771651" y="800100"/>
            <a:ext cx="8906510" cy="4585871"/>
          </a:xfrm>
          <a:prstGeom prst="rect">
            <a:avLst/>
          </a:prstGeom>
          <a:noFill/>
        </p:spPr>
        <p:txBody>
          <a:bodyPr wrap="square" rtlCol="0">
            <a:spAutoFit/>
          </a:bodyPr>
          <a:lstStyle/>
          <a:p>
            <a:r>
              <a:rPr lang="en-US" sz="3200" dirty="0"/>
              <a:t>Today’s Publishing Options:</a:t>
            </a:r>
          </a:p>
          <a:p>
            <a:endParaRPr lang="en-US" sz="2000" dirty="0"/>
          </a:p>
          <a:p>
            <a:r>
              <a:rPr lang="en-US" sz="2000" b="1" dirty="0">
                <a:solidFill>
                  <a:srgbClr val="0000CC"/>
                </a:solidFill>
              </a:rPr>
              <a:t>Traditional Publishing  </a:t>
            </a:r>
            <a:r>
              <a:rPr lang="en-US" sz="2000" dirty="0">
                <a:solidFill>
                  <a:srgbClr val="0000CC"/>
                </a:solidFill>
              </a:rPr>
              <a:t>- Sent to one of the Big 5 or its subsidiary </a:t>
            </a:r>
          </a:p>
          <a:p>
            <a:r>
              <a:rPr lang="en-US" sz="2000" dirty="0">
                <a:solidFill>
                  <a:srgbClr val="0000CC"/>
                </a:solidFill>
              </a:rPr>
              <a:t>           Send your manuscript directly to the company or submitting through an agent</a:t>
            </a:r>
          </a:p>
          <a:p>
            <a:endParaRPr lang="en-US" sz="2000" dirty="0">
              <a:solidFill>
                <a:srgbClr val="0000CC"/>
              </a:solidFill>
            </a:endParaRPr>
          </a:p>
          <a:p>
            <a:r>
              <a:rPr lang="en-US" sz="2000" b="1" dirty="0">
                <a:solidFill>
                  <a:srgbClr val="0000CC"/>
                </a:solidFill>
              </a:rPr>
              <a:t>Small Publishing Houses </a:t>
            </a:r>
            <a:r>
              <a:rPr lang="en-US" sz="2000" dirty="0">
                <a:solidFill>
                  <a:srgbClr val="0000CC"/>
                </a:solidFill>
              </a:rPr>
              <a:t>– local companies and university presses</a:t>
            </a:r>
          </a:p>
          <a:p>
            <a:endParaRPr lang="en-US" sz="2000" dirty="0">
              <a:solidFill>
                <a:srgbClr val="0000CC"/>
              </a:solidFill>
            </a:endParaRPr>
          </a:p>
          <a:p>
            <a:r>
              <a:rPr lang="en-US" sz="2000" b="1" dirty="0">
                <a:solidFill>
                  <a:srgbClr val="0000CC"/>
                </a:solidFill>
              </a:rPr>
              <a:t>Hybrid Publishers </a:t>
            </a:r>
            <a:r>
              <a:rPr lang="en-US" sz="2000" dirty="0">
                <a:solidFill>
                  <a:srgbClr val="0000CC"/>
                </a:solidFill>
              </a:rPr>
              <a:t>– Author pays a company to handle all aspects of publication. </a:t>
            </a:r>
          </a:p>
          <a:p>
            <a:endParaRPr lang="en-US" sz="2000" dirty="0">
              <a:solidFill>
                <a:srgbClr val="0000CC"/>
              </a:solidFill>
            </a:endParaRPr>
          </a:p>
          <a:p>
            <a:r>
              <a:rPr lang="en-US" sz="2000" b="1" dirty="0">
                <a:solidFill>
                  <a:srgbClr val="0000CC"/>
                </a:solidFill>
              </a:rPr>
              <a:t>Concierge Publishers </a:t>
            </a:r>
            <a:r>
              <a:rPr lang="en-US" sz="2000" dirty="0">
                <a:solidFill>
                  <a:srgbClr val="0000CC"/>
                </a:solidFill>
              </a:rPr>
              <a:t>– Authors who want to self-publish pay experts for specific services</a:t>
            </a:r>
          </a:p>
          <a:p>
            <a:endParaRPr lang="en-US" sz="2000" dirty="0">
              <a:solidFill>
                <a:srgbClr val="0000CC"/>
              </a:solidFill>
            </a:endParaRPr>
          </a:p>
          <a:p>
            <a:r>
              <a:rPr lang="en-US" sz="2000" b="1" dirty="0">
                <a:solidFill>
                  <a:srgbClr val="0000CC"/>
                </a:solidFill>
              </a:rPr>
              <a:t>Self-Publishing</a:t>
            </a:r>
            <a:r>
              <a:rPr lang="en-US" sz="2000" dirty="0">
                <a:solidFill>
                  <a:srgbClr val="0000CC"/>
                </a:solidFill>
              </a:rPr>
              <a:t> – Authors do all the work of editing formatting, cover design, PR, etc...then use a company to print and distribute the books</a:t>
            </a:r>
          </a:p>
        </p:txBody>
      </p:sp>
    </p:spTree>
    <p:extLst>
      <p:ext uri="{BB962C8B-B14F-4D97-AF65-F5344CB8AC3E}">
        <p14:creationId xmlns:p14="http://schemas.microsoft.com/office/powerpoint/2010/main" val="1886193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7248">
              <a:schemeClr val="accent5">
                <a:lumMod val="60000"/>
                <a:lumOff val="40000"/>
              </a:schemeClr>
            </a:gs>
            <a:gs pos="66000">
              <a:schemeClr val="accent6">
                <a:lumMod val="40000"/>
                <a:lumOff val="60000"/>
              </a:schemeClr>
            </a:gs>
          </a:gsLst>
          <a:lin ang="5400000" scaled="0"/>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E248AB-2E31-05D7-2F73-C5FD7539EAE5}"/>
              </a:ext>
            </a:extLst>
          </p:cNvPr>
          <p:cNvSpPr txBox="1"/>
          <p:nvPr/>
        </p:nvSpPr>
        <p:spPr>
          <a:xfrm>
            <a:off x="1764632" y="240631"/>
            <a:ext cx="8398042" cy="1200329"/>
          </a:xfrm>
          <a:prstGeom prst="rect">
            <a:avLst/>
          </a:prstGeom>
          <a:noFill/>
        </p:spPr>
        <p:txBody>
          <a:bodyPr wrap="square" rtlCol="0">
            <a:spAutoFit/>
          </a:bodyPr>
          <a:lstStyle/>
          <a:p>
            <a:pPr algn="l"/>
            <a:r>
              <a:rPr lang="en-US" sz="3600" dirty="0"/>
              <a:t>Publisher</a:t>
            </a:r>
            <a:r>
              <a:rPr lang="en-US" dirty="0"/>
              <a:t> </a:t>
            </a:r>
          </a:p>
          <a:p>
            <a:pPr algn="l"/>
            <a:r>
              <a:rPr lang="en-US" b="0" i="0" dirty="0">
                <a:solidFill>
                  <a:srgbClr val="202124"/>
                </a:solidFill>
                <a:effectLst/>
                <a:latin typeface="Roboto" panose="02000000000000000000" pitchFamily="2" charset="0"/>
              </a:rPr>
              <a:t>a person or company that</a:t>
            </a:r>
            <a:r>
              <a:rPr lang="en-US" b="0" i="0" dirty="0">
                <a:effectLst/>
                <a:latin typeface="Roboto" panose="02000000000000000000" pitchFamily="2" charset="0"/>
              </a:rPr>
              <a:t>  prepares </a:t>
            </a:r>
            <a:r>
              <a:rPr lang="en-US" b="0" i="0" dirty="0">
                <a:solidFill>
                  <a:srgbClr val="202124"/>
                </a:solidFill>
                <a:effectLst/>
                <a:latin typeface="Roboto" panose="02000000000000000000" pitchFamily="2" charset="0"/>
              </a:rPr>
              <a:t>and issues books, journals, music, or other works for sale.</a:t>
            </a:r>
            <a:r>
              <a:rPr lang="en-US" b="0" i="0" dirty="0">
                <a:solidFill>
                  <a:srgbClr val="70757A"/>
                </a:solidFill>
                <a:effectLst/>
                <a:latin typeface="Roboto" panose="02000000000000000000" pitchFamily="2" charset="0"/>
              </a:rPr>
              <a:t> </a:t>
            </a:r>
            <a:endParaRPr lang="en-US" dirty="0"/>
          </a:p>
        </p:txBody>
      </p:sp>
      <p:sp>
        <p:nvSpPr>
          <p:cNvPr id="4" name="TextBox 3">
            <a:extLst>
              <a:ext uri="{FF2B5EF4-FFF2-40B4-BE49-F238E27FC236}">
                <a16:creationId xmlns:a16="http://schemas.microsoft.com/office/drawing/2014/main" id="{29255224-91DC-8B12-6D65-0FF2F33FAC44}"/>
              </a:ext>
            </a:extLst>
          </p:cNvPr>
          <p:cNvSpPr txBox="1"/>
          <p:nvPr/>
        </p:nvSpPr>
        <p:spPr>
          <a:xfrm>
            <a:off x="1431759" y="1708485"/>
            <a:ext cx="9649326" cy="5139869"/>
          </a:xfrm>
          <a:prstGeom prst="rect">
            <a:avLst/>
          </a:prstGeom>
          <a:noFill/>
        </p:spPr>
        <p:txBody>
          <a:bodyPr wrap="square" rtlCol="0">
            <a:spAutoFit/>
          </a:bodyPr>
          <a:lstStyle/>
          <a:p>
            <a:r>
              <a:rPr lang="en-US" sz="2800" b="0" i="0" dirty="0">
                <a:solidFill>
                  <a:srgbClr val="0000CC"/>
                </a:solidFill>
                <a:effectLst/>
                <a:latin typeface="Muli"/>
              </a:rPr>
              <a:t>Traditional Publishing</a:t>
            </a:r>
          </a:p>
          <a:p>
            <a:r>
              <a:rPr lang="en-US" dirty="0">
                <a:solidFill>
                  <a:srgbClr val="000000"/>
                </a:solidFill>
                <a:latin typeface="Muli"/>
              </a:rPr>
              <a:t>   </a:t>
            </a:r>
            <a:r>
              <a:rPr lang="en-US" sz="2400" dirty="0">
                <a:solidFill>
                  <a:srgbClr val="000000"/>
                </a:solidFill>
                <a:latin typeface="Muli"/>
              </a:rPr>
              <a:t>The author</a:t>
            </a:r>
            <a:r>
              <a:rPr lang="en-US" sz="2400" b="0" i="0" dirty="0">
                <a:solidFill>
                  <a:srgbClr val="000000"/>
                </a:solidFill>
                <a:effectLst/>
                <a:latin typeface="Muli"/>
              </a:rPr>
              <a:t> completes a manuscript and writes a proposal, then submits it to a publishing house (or, if possible, have a literary agent do it for you). </a:t>
            </a:r>
          </a:p>
          <a:p>
            <a:endParaRPr lang="en-US" sz="2400" b="0" i="0" dirty="0">
              <a:solidFill>
                <a:srgbClr val="000000"/>
              </a:solidFill>
              <a:effectLst/>
              <a:latin typeface="Muli"/>
            </a:endParaRPr>
          </a:p>
          <a:p>
            <a:pPr marL="285750" indent="-285750">
              <a:buFont typeface="Arial" panose="020B0604020202020204" pitchFamily="34" charset="0"/>
              <a:buChar char="•"/>
            </a:pPr>
            <a:r>
              <a:rPr lang="en-US" sz="2400" b="0" i="0" dirty="0">
                <a:solidFill>
                  <a:srgbClr val="000000"/>
                </a:solidFill>
                <a:effectLst/>
                <a:latin typeface="Muli"/>
              </a:rPr>
              <a:t>An editor reads it to determine whether it’s right for that house and whether to reject or to publish it. If the publishing house decides to publish the book, the house buys the “rights” from the writer and pays an advance on future royalties. </a:t>
            </a:r>
          </a:p>
          <a:p>
            <a:pPr marL="285750" indent="-285750">
              <a:buFont typeface="Arial" panose="020B0604020202020204" pitchFamily="34" charset="0"/>
              <a:buChar char="•"/>
            </a:pPr>
            <a:r>
              <a:rPr lang="en-US" sz="2400" b="0" i="0" dirty="0">
                <a:solidFill>
                  <a:srgbClr val="000000"/>
                </a:solidFill>
                <a:effectLst/>
                <a:latin typeface="Muli"/>
              </a:rPr>
              <a:t>The house puts up the money to design and package the book, printing as many copies as it thinks will sell; markets and finally distributes the finished book.  </a:t>
            </a:r>
          </a:p>
          <a:p>
            <a:pPr marL="285750" indent="-285750">
              <a:buFont typeface="Arial" panose="020B0604020202020204" pitchFamily="34" charset="0"/>
              <a:buChar char="•"/>
            </a:pPr>
            <a:br>
              <a:rPr lang="en-US" sz="2400" dirty="0"/>
            </a:br>
            <a:br>
              <a:rPr lang="en-US" dirty="0"/>
            </a:br>
            <a:r>
              <a:rPr lang="en-US" b="0" i="0" dirty="0">
                <a:solidFill>
                  <a:srgbClr val="000000"/>
                </a:solidFill>
                <a:effectLst/>
                <a:latin typeface="Muli"/>
              </a:rPr>
              <a:t> </a:t>
            </a:r>
            <a:endParaRPr lang="en-US" dirty="0"/>
          </a:p>
        </p:txBody>
      </p:sp>
    </p:spTree>
    <p:extLst>
      <p:ext uri="{BB962C8B-B14F-4D97-AF65-F5344CB8AC3E}">
        <p14:creationId xmlns:p14="http://schemas.microsoft.com/office/powerpoint/2010/main" val="941224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97248">
              <a:schemeClr val="accent5">
                <a:lumMod val="60000"/>
                <a:lumOff val="40000"/>
              </a:schemeClr>
            </a:gs>
            <a:gs pos="0">
              <a:schemeClr val="accent4">
                <a:lumMod val="20000"/>
                <a:lumOff val="80000"/>
              </a:schemeClr>
            </a:gs>
            <a:gs pos="54000">
              <a:schemeClr val="accent6">
                <a:lumMod val="20000"/>
                <a:lumOff val="80000"/>
              </a:schemeClr>
            </a:gs>
          </a:gsLst>
          <a:lin ang="4200000" scaled="0"/>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483A2B-9850-90FA-CD71-6FA7FAC0D9B5}"/>
              </a:ext>
            </a:extLst>
          </p:cNvPr>
          <p:cNvSpPr txBox="1"/>
          <p:nvPr/>
        </p:nvSpPr>
        <p:spPr>
          <a:xfrm>
            <a:off x="1672389" y="1459230"/>
            <a:ext cx="9697453" cy="4031873"/>
          </a:xfrm>
          <a:prstGeom prst="rect">
            <a:avLst/>
          </a:prstGeom>
          <a:noFill/>
        </p:spPr>
        <p:txBody>
          <a:bodyPr wrap="square">
            <a:spAutoFit/>
          </a:bodyPr>
          <a:lstStyle/>
          <a:p>
            <a:pPr marL="0" indent="0">
              <a:buNone/>
            </a:pPr>
            <a:r>
              <a:rPr lang="en-US" sz="3200" dirty="0">
                <a:solidFill>
                  <a:srgbClr val="0734E1"/>
                </a:solidFill>
              </a:rPr>
              <a:t>Pros</a:t>
            </a:r>
          </a:p>
          <a:p>
            <a:pPr marL="0" indent="0">
              <a:buNone/>
            </a:pPr>
            <a:endParaRPr lang="en-US" sz="2800" dirty="0">
              <a:solidFill>
                <a:srgbClr val="0734E1"/>
              </a:solidFill>
            </a:endParaRPr>
          </a:p>
          <a:p>
            <a:pPr algn="l" fontAlgn="base">
              <a:buFont typeface="Arial" panose="020B0604020202020204" pitchFamily="34" charset="0"/>
              <a:buChar char="•"/>
            </a:pPr>
            <a:r>
              <a:rPr lang="en-US" sz="2800" b="0" dirty="0">
                <a:solidFill>
                  <a:srgbClr val="031C00"/>
                </a:solidFill>
                <a:effectLst/>
              </a:rPr>
              <a:t>Wide distribution and exposure</a:t>
            </a:r>
          </a:p>
          <a:p>
            <a:pPr algn="l" fontAlgn="base">
              <a:buFont typeface="Arial" panose="020B0604020202020204" pitchFamily="34" charset="0"/>
              <a:buChar char="•"/>
            </a:pPr>
            <a:r>
              <a:rPr lang="en-US" sz="2800" dirty="0">
                <a:solidFill>
                  <a:srgbClr val="031C00"/>
                </a:solidFill>
              </a:rPr>
              <a:t>Placement in brick &amp; mortar stores</a:t>
            </a:r>
            <a:endParaRPr lang="en-US" sz="2800" b="0" dirty="0">
              <a:solidFill>
                <a:srgbClr val="031C00"/>
              </a:solidFill>
              <a:effectLst/>
            </a:endParaRPr>
          </a:p>
          <a:p>
            <a:pPr algn="l" fontAlgn="base">
              <a:buFont typeface="Arial" panose="020B0604020202020204" pitchFamily="34" charset="0"/>
              <a:buChar char="•"/>
            </a:pPr>
            <a:r>
              <a:rPr lang="en-US" sz="2800" b="0" dirty="0">
                <a:solidFill>
                  <a:srgbClr val="031C00"/>
                </a:solidFill>
                <a:effectLst/>
              </a:rPr>
              <a:t>Most offer an advance on the expected royalties (which is later deducted from the ongoing proceeds )</a:t>
            </a:r>
          </a:p>
          <a:p>
            <a:pPr algn="l" fontAlgn="base">
              <a:buFont typeface="Arial" panose="020B0604020202020204" pitchFamily="34" charset="0"/>
              <a:buChar char="•"/>
            </a:pPr>
            <a:r>
              <a:rPr lang="en-US" sz="2800" dirty="0">
                <a:solidFill>
                  <a:srgbClr val="031C00"/>
                </a:solidFill>
              </a:rPr>
              <a:t>Publisher handles all e</a:t>
            </a:r>
            <a:r>
              <a:rPr lang="en-US" sz="2800" b="0" dirty="0">
                <a:solidFill>
                  <a:srgbClr val="031C00"/>
                </a:solidFill>
                <a:effectLst/>
              </a:rPr>
              <a:t>diting, formatting, revisions &amp; cover art</a:t>
            </a:r>
          </a:p>
          <a:p>
            <a:pPr algn="l" fontAlgn="base">
              <a:buFont typeface="Arial" panose="020B0604020202020204" pitchFamily="34" charset="0"/>
              <a:buChar char="•"/>
            </a:pPr>
            <a:r>
              <a:rPr lang="en-US" sz="2800" b="0" dirty="0">
                <a:solidFill>
                  <a:srgbClr val="031C00"/>
                </a:solidFill>
                <a:effectLst/>
              </a:rPr>
              <a:t>They have in house marketing power &amp; support</a:t>
            </a:r>
          </a:p>
          <a:p>
            <a:pPr algn="l" fontAlgn="base">
              <a:buFont typeface="Arial" panose="020B0604020202020204" pitchFamily="34" charset="0"/>
              <a:buChar char="•"/>
            </a:pPr>
            <a:r>
              <a:rPr lang="en-US" sz="2800" dirty="0">
                <a:solidFill>
                  <a:srgbClr val="031C00"/>
                </a:solidFill>
              </a:rPr>
              <a:t>Author reputation is enhanced. </a:t>
            </a:r>
            <a:endParaRPr lang="en-US" sz="2800" b="0" dirty="0">
              <a:solidFill>
                <a:srgbClr val="031C00"/>
              </a:solidFill>
              <a:effectLst/>
            </a:endParaRPr>
          </a:p>
        </p:txBody>
      </p:sp>
      <p:sp>
        <p:nvSpPr>
          <p:cNvPr id="4" name="TextBox 3">
            <a:extLst>
              <a:ext uri="{FF2B5EF4-FFF2-40B4-BE49-F238E27FC236}">
                <a16:creationId xmlns:a16="http://schemas.microsoft.com/office/drawing/2014/main" id="{B61B045E-4BAF-053C-E34E-9AD026E6A45D}"/>
              </a:ext>
            </a:extLst>
          </p:cNvPr>
          <p:cNvSpPr txBox="1"/>
          <p:nvPr/>
        </p:nvSpPr>
        <p:spPr>
          <a:xfrm>
            <a:off x="2214880" y="518160"/>
            <a:ext cx="8442960" cy="584775"/>
          </a:xfrm>
          <a:prstGeom prst="rect">
            <a:avLst/>
          </a:prstGeom>
          <a:noFill/>
        </p:spPr>
        <p:txBody>
          <a:bodyPr wrap="square" rtlCol="0">
            <a:spAutoFit/>
          </a:bodyPr>
          <a:lstStyle/>
          <a:p>
            <a:r>
              <a:rPr lang="en-US" sz="3200" b="0" i="0" dirty="0">
                <a:solidFill>
                  <a:srgbClr val="0000CC"/>
                </a:solidFill>
                <a:effectLst/>
                <a:latin typeface="Muli"/>
              </a:rPr>
              <a:t>Traditional Publishing</a:t>
            </a:r>
          </a:p>
        </p:txBody>
      </p:sp>
    </p:spTree>
    <p:extLst>
      <p:ext uri="{BB962C8B-B14F-4D97-AF65-F5344CB8AC3E}">
        <p14:creationId xmlns:p14="http://schemas.microsoft.com/office/powerpoint/2010/main" val="3745110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97248">
              <a:schemeClr val="accent5">
                <a:lumMod val="60000"/>
                <a:lumOff val="40000"/>
              </a:schemeClr>
            </a:gs>
            <a:gs pos="8257">
              <a:schemeClr val="accent4">
                <a:lumMod val="20000"/>
                <a:lumOff val="80000"/>
              </a:schemeClr>
            </a:gs>
            <a:gs pos="59000">
              <a:schemeClr val="accent6">
                <a:lumMod val="20000"/>
                <a:lumOff val="80000"/>
              </a:schemeClr>
            </a:gs>
          </a:gsLst>
          <a:lin ang="4200000" scaled="0"/>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F1E5C6-2304-2E67-75A5-90162B41B213}"/>
              </a:ext>
            </a:extLst>
          </p:cNvPr>
          <p:cNvSpPr txBox="1"/>
          <p:nvPr/>
        </p:nvSpPr>
        <p:spPr>
          <a:xfrm>
            <a:off x="1564105" y="1076959"/>
            <a:ext cx="9427411" cy="5632311"/>
          </a:xfrm>
          <a:prstGeom prst="rect">
            <a:avLst/>
          </a:prstGeom>
          <a:noFill/>
        </p:spPr>
        <p:txBody>
          <a:bodyPr wrap="square" rtlCol="0">
            <a:spAutoFit/>
          </a:bodyPr>
          <a:lstStyle/>
          <a:p>
            <a:pPr marL="0" indent="0">
              <a:buNone/>
            </a:pPr>
            <a:r>
              <a:rPr lang="en-US" sz="3200" dirty="0">
                <a:solidFill>
                  <a:srgbClr val="0734E1"/>
                </a:solidFill>
              </a:rPr>
              <a:t>Cons</a:t>
            </a:r>
          </a:p>
          <a:p>
            <a:pPr algn="just"/>
            <a:endParaRPr lang="en-US" sz="2000" dirty="0"/>
          </a:p>
          <a:p>
            <a:pPr marL="342900" indent="-342900" algn="just">
              <a:buFont typeface="Arial" panose="020B0604020202020204" pitchFamily="34" charset="0"/>
              <a:buChar char="•"/>
            </a:pPr>
            <a:r>
              <a:rPr lang="en-US" sz="2400" dirty="0"/>
              <a:t>Publishers received thousands of query letters each year.</a:t>
            </a:r>
          </a:p>
          <a:p>
            <a:pPr marL="342900" indent="-342900" algn="just">
              <a:buFont typeface="Arial" panose="020B0604020202020204" pitchFamily="34" charset="0"/>
              <a:buChar char="•"/>
            </a:pPr>
            <a:r>
              <a:rPr lang="en-US" sz="2400" dirty="0"/>
              <a:t>Query letters may not be answered for three to six months.</a:t>
            </a:r>
          </a:p>
          <a:p>
            <a:pPr marL="342900" indent="-342900" algn="just">
              <a:buFont typeface="Arial" panose="020B0604020202020204" pitchFamily="34" charset="0"/>
              <a:buChar char="•"/>
            </a:pPr>
            <a:r>
              <a:rPr lang="en-US" sz="2400" dirty="0"/>
              <a:t>May take 18 months to two years for the book to be published and on the market.</a:t>
            </a:r>
          </a:p>
          <a:p>
            <a:pPr marL="342900" indent="-342900" algn="just">
              <a:buFont typeface="Arial" panose="020B0604020202020204" pitchFamily="34" charset="0"/>
              <a:buChar char="•"/>
            </a:pPr>
            <a:r>
              <a:rPr lang="en-US" sz="2400" b="1" dirty="0"/>
              <a:t>Publisher has full control over the title of the book, content, formatting styles, and cover art.  </a:t>
            </a:r>
          </a:p>
          <a:p>
            <a:pPr marL="342900" indent="-342900" algn="just">
              <a:buFont typeface="Arial" panose="020B0604020202020204" pitchFamily="34" charset="0"/>
              <a:buChar char="•"/>
            </a:pPr>
            <a:r>
              <a:rPr lang="en-US" sz="2400" dirty="0"/>
              <a:t>Author has limited input into decisions</a:t>
            </a:r>
          </a:p>
          <a:p>
            <a:pPr marL="342900" indent="-342900" algn="just">
              <a:buFont typeface="Arial" panose="020B0604020202020204" pitchFamily="34" charset="0"/>
              <a:buChar char="•"/>
            </a:pPr>
            <a:r>
              <a:rPr lang="en-US" sz="2400" dirty="0"/>
              <a:t>Pay royalties twice a year</a:t>
            </a:r>
          </a:p>
          <a:p>
            <a:pPr marL="342900" indent="-342900" algn="just">
              <a:buFont typeface="Arial" panose="020B0604020202020204" pitchFamily="34" charset="0"/>
              <a:buChar char="•"/>
            </a:pPr>
            <a:r>
              <a:rPr lang="en-US" sz="2400" b="0" dirty="0">
                <a:solidFill>
                  <a:srgbClr val="031C00"/>
                </a:solidFill>
                <a:effectLst/>
              </a:rPr>
              <a:t>Low royalty rates, between 6% and 15% of net sales</a:t>
            </a:r>
          </a:p>
          <a:p>
            <a:pPr marL="342900" indent="-342900" algn="just">
              <a:buFont typeface="Arial" panose="020B0604020202020204" pitchFamily="34" charset="0"/>
              <a:buChar char="•"/>
            </a:pPr>
            <a:r>
              <a:rPr lang="en-US" sz="2400" dirty="0"/>
              <a:t>Many require that all submissions come through an agent. </a:t>
            </a:r>
          </a:p>
          <a:p>
            <a:pPr marL="342900" indent="-342900" algn="just">
              <a:buFont typeface="Arial" panose="020B0604020202020204" pitchFamily="34" charset="0"/>
              <a:buChar char="•"/>
            </a:pPr>
            <a:r>
              <a:rPr lang="en-US" sz="2400" dirty="0"/>
              <a:t>Traditional Publishers retain rights to the content and possible future uses of the book.  Getting the rights back is difficult to impossible. </a:t>
            </a:r>
          </a:p>
          <a:p>
            <a:pPr algn="just"/>
            <a:endParaRPr lang="en-US" sz="2000" b="0" dirty="0">
              <a:solidFill>
                <a:srgbClr val="031C00"/>
              </a:solidFill>
              <a:effectLst/>
            </a:endParaRPr>
          </a:p>
        </p:txBody>
      </p:sp>
      <p:sp>
        <p:nvSpPr>
          <p:cNvPr id="3" name="TextBox 2">
            <a:extLst>
              <a:ext uri="{FF2B5EF4-FFF2-40B4-BE49-F238E27FC236}">
                <a16:creationId xmlns:a16="http://schemas.microsoft.com/office/drawing/2014/main" id="{BB748050-EB99-CF51-86C5-19F9E1FB750F}"/>
              </a:ext>
            </a:extLst>
          </p:cNvPr>
          <p:cNvSpPr txBox="1"/>
          <p:nvPr/>
        </p:nvSpPr>
        <p:spPr>
          <a:xfrm>
            <a:off x="1717040" y="386347"/>
            <a:ext cx="7223760" cy="523220"/>
          </a:xfrm>
          <a:prstGeom prst="rect">
            <a:avLst/>
          </a:prstGeom>
          <a:noFill/>
        </p:spPr>
        <p:txBody>
          <a:bodyPr wrap="square" rtlCol="0">
            <a:spAutoFit/>
          </a:bodyPr>
          <a:lstStyle/>
          <a:p>
            <a:r>
              <a:rPr lang="en-US" sz="2800" b="0" i="0" dirty="0">
                <a:solidFill>
                  <a:srgbClr val="0000CC"/>
                </a:solidFill>
                <a:effectLst/>
                <a:latin typeface="Muli"/>
              </a:rPr>
              <a:t>Traditional Publishing</a:t>
            </a:r>
          </a:p>
        </p:txBody>
      </p:sp>
    </p:spTree>
    <p:extLst>
      <p:ext uri="{BB962C8B-B14F-4D97-AF65-F5344CB8AC3E}">
        <p14:creationId xmlns:p14="http://schemas.microsoft.com/office/powerpoint/2010/main" val="223728694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93B4CCAC-FD5A-4D59-B1AC-EAF45910B5A9}"/>
    </a:ext>
  </a:extLst>
</a:theme>
</file>

<file path=docProps/app.xml><?xml version="1.0" encoding="utf-8"?>
<Properties xmlns="http://schemas.openxmlformats.org/officeDocument/2006/extended-properties" xmlns:vt="http://schemas.openxmlformats.org/officeDocument/2006/docPropsVTypes">
  <Template/>
  <TotalTime>1067</TotalTime>
  <Words>3661</Words>
  <Application>Microsoft Office PowerPoint</Application>
  <PresentationFormat>Widescreen</PresentationFormat>
  <Paragraphs>432</Paragraphs>
  <Slides>45</Slides>
  <Notes>0</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45</vt:i4>
      </vt:variant>
    </vt:vector>
  </HeadingPairs>
  <TitlesOfParts>
    <vt:vector size="65" baseType="lpstr">
      <vt:lpstr>Arial</vt:lpstr>
      <vt:lpstr>Bookman Old Style</vt:lpstr>
      <vt:lpstr>Calibri</vt:lpstr>
      <vt:lpstr>Candara</vt:lpstr>
      <vt:lpstr>Corbel</vt:lpstr>
      <vt:lpstr>Droid Serif</vt:lpstr>
      <vt:lpstr>Google Sans</vt:lpstr>
      <vt:lpstr>Helvetica</vt:lpstr>
      <vt:lpstr>inherit</vt:lpstr>
      <vt:lpstr>Inter</vt:lpstr>
      <vt:lpstr>Muli</vt:lpstr>
      <vt:lpstr>open-sans</vt:lpstr>
      <vt:lpstr>Palatino Linotype</vt:lpstr>
      <vt:lpstr>Poppins</vt:lpstr>
      <vt:lpstr>Radley</vt:lpstr>
      <vt:lpstr>Roboto</vt:lpstr>
      <vt:lpstr>Symbol</vt:lpstr>
      <vt:lpstr>Times New Roman</vt:lpstr>
      <vt:lpstr>Wingdings 2</vt:lpstr>
      <vt:lpstr>Parallax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Rose Kern</dc:creator>
  <cp:lastModifiedBy>Rose Kern</cp:lastModifiedBy>
  <cp:revision>16</cp:revision>
  <dcterms:created xsi:type="dcterms:W3CDTF">2023-11-30T19:17:51Z</dcterms:created>
  <dcterms:modified xsi:type="dcterms:W3CDTF">2023-12-02T21:22:34Z</dcterms:modified>
</cp:coreProperties>
</file>