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8" r:id="rId3"/>
    <p:sldId id="299" r:id="rId4"/>
    <p:sldId id="293" r:id="rId5"/>
    <p:sldId id="294" r:id="rId6"/>
    <p:sldId id="263" r:id="rId7"/>
    <p:sldId id="282" r:id="rId8"/>
    <p:sldId id="285" r:id="rId9"/>
    <p:sldId id="306" r:id="rId10"/>
    <p:sldId id="308" r:id="rId11"/>
    <p:sldId id="309" r:id="rId12"/>
    <p:sldId id="307" r:id="rId13"/>
    <p:sldId id="311" r:id="rId14"/>
    <p:sldId id="310" r:id="rId15"/>
    <p:sldId id="283" r:id="rId16"/>
    <p:sldId id="264" r:id="rId17"/>
    <p:sldId id="269" r:id="rId18"/>
    <p:sldId id="275" r:id="rId19"/>
    <p:sldId id="304" r:id="rId20"/>
    <p:sldId id="286" r:id="rId21"/>
    <p:sldId id="272" r:id="rId22"/>
    <p:sldId id="301" r:id="rId23"/>
    <p:sldId id="302" r:id="rId24"/>
    <p:sldId id="277" r:id="rId25"/>
    <p:sldId id="303" r:id="rId26"/>
    <p:sldId id="276" r:id="rId27"/>
    <p:sldId id="289" r:id="rId28"/>
    <p:sldId id="288" r:id="rId29"/>
    <p:sldId id="305" r:id="rId30"/>
    <p:sldId id="287" r:id="rId31"/>
    <p:sldId id="258" r:id="rId32"/>
    <p:sldId id="291" r:id="rId33"/>
    <p:sldId id="268" r:id="rId34"/>
    <p:sldId id="281" r:id="rId35"/>
    <p:sldId id="259" r:id="rId36"/>
    <p:sldId id="260" r:id="rId37"/>
    <p:sldId id="296" r:id="rId38"/>
    <p:sldId id="292" r:id="rId39"/>
    <p:sldId id="297" r:id="rId40"/>
    <p:sldId id="262" r:id="rId41"/>
    <p:sldId id="265" r:id="rId42"/>
    <p:sldId id="273" r:id="rId43"/>
    <p:sldId id="278" r:id="rId44"/>
    <p:sldId id="274" r:id="rId45"/>
    <p:sldId id="290" r:id="rId46"/>
    <p:sldId id="26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AED"/>
    <a:srgbClr val="D6DFF8"/>
    <a:srgbClr val="073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6138"/>
  </p:normalViewPr>
  <p:slideViewPr>
    <p:cSldViewPr snapToGrid="0">
      <p:cViewPr varScale="1">
        <p:scale>
          <a:sx n="83" d="100"/>
          <a:sy n="83" d="100"/>
        </p:scale>
        <p:origin x="114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B114-CF48-CF7A-F847-46EB316CD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D6BD1-48F5-EC85-88E6-F7D7462F2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B1FC-387A-4A2A-9355-054EB0F6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FEE7E-210C-A6FA-8C91-9E151A65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C9EC-88B9-35B9-3DC9-BEE2A5B3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4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C638-CFD9-FBD0-D28E-A9667F06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0F067-8970-9F88-7D0C-16206DD4A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3374-709E-956A-9EB0-9762C7FB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5E6F1-817B-6DAB-4A07-EBD9C892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6322-3895-7E0D-71FF-1BD54E81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B613C-EE0E-B732-3921-F55CC27E2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87490-51C1-AAF9-C9C8-5480B6D23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DEEBE-0EBA-4342-69FD-0E016788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18B4-7943-6126-9B76-9B598FB0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19D2E-EF34-F8B1-0383-EC355F02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5B7C-C2CA-F49E-6810-DB6EB477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B8638-4B6F-4178-EA6F-540CF6CF3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D56C8-4B3D-FF8A-1D33-F230A5F8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2A03B-1DA1-3810-A97B-C4D6D5AE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737F4-1596-DB65-C657-C51D085B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0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F281B-2A0A-84ED-0F22-04D31D14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6941B-C46A-E61A-3E12-E9E61AFF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0D965-CDAD-7FBB-25C7-02340767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A414B-D8C9-0428-C50D-2DC37B97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00CB-A8E1-B0F3-5025-C16C9909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4CD0E-15FC-138D-E79E-8AD25FBB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2D4C1-0154-206A-70E0-19502EAD0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C55A7-321D-D916-BFBB-75C558E3E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FAC5D-EDC2-1027-5876-20F9ECA0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765E0-7BB8-1372-5A2D-609BE496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EB67F-7464-7014-6EE0-4E7E7A1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B90E-6927-BADB-DB9A-F4405BD2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28664-116E-1C4D-35DB-A3549CCB9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45308-3FE5-E786-67D4-3A3280050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CF107-0030-D240-000E-CBFFBDBD5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29A4F-A86E-53A9-84A1-8DDF279CF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B89C9-984C-E97D-5260-913BAC02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82F01-B801-DF7E-E691-CA0ABA25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ED065-9B9A-E75E-8597-B7AF3ED3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1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487B8-2D78-8940-69E8-E2FCAD15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8663E-F192-3F85-8059-93AF4395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272B5-9DF2-5A3A-B146-DC01CBA0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EB692-AFBB-97D9-C93A-59BB1A9F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9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6C38C-9664-6418-6800-DAE59825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956B8-528F-6CD0-631D-B9127A29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9A06-E2CF-B0D7-760E-214A518E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6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157C5-3565-ED77-C547-9B5E5D0B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C762A-3964-CC2A-4421-83B92D6A3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90A74-D9DB-BBA3-10A8-E6974FE80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C8BDB-551E-717D-DB51-7CC0EB9E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A5480-7FB4-79EB-815B-80BDFE83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5C3FF-4BC3-3A4F-6CD4-7667BFC80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6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567E-DFA2-2917-8F1C-A3FEB51F2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31077-E59E-17EA-289C-B98D04E74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BE090-DCC4-DE59-A1C8-DDA16FE1D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C3C41-F9AF-BF5A-C528-F271D89D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B48C7-237F-DB4F-8724-E606BFD4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23E6C-4CB6-A686-BB95-AB26FFBF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99DC4-D6D7-3470-7416-B290D299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A0375-98FB-CC9D-DDCF-32F48F627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DBE02-2448-E262-199C-581A38249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243B9-36A6-2D47-B0E7-1B35ABE5EBD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88352-3BC5-A635-4F84-4CBC8B5BA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721B9-2B04-45B2-FBC0-124F637E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C13F-C38B-F64F-8CEA-7F89E7B2B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9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naross.com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authorcentral.amazon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C5B9-6BF7-51E6-7318-ABFC5E3F9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398" y="929502"/>
            <a:ext cx="9144000" cy="1203234"/>
          </a:xfrm>
        </p:spPr>
        <p:txBody>
          <a:bodyPr/>
          <a:lstStyle/>
          <a:p>
            <a:r>
              <a:rPr lang="en-US" b="1" dirty="0">
                <a:solidFill>
                  <a:srgbClr val="0734E1"/>
                </a:solidFill>
              </a:rPr>
              <a:t>From Writer to Author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CCDAD-D13A-2FBB-3D0E-AC601EC4A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6398" y="2529771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A3AED"/>
                </a:solidFill>
              </a:rPr>
              <a:t>The Professional Journey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C4F86-BE6D-48F6-7A0C-5F02C5C3D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5"/>
          <a:stretch/>
        </p:blipFill>
        <p:spPr>
          <a:xfrm flipH="1">
            <a:off x="0" y="578068"/>
            <a:ext cx="2554676" cy="2504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21DD7-7688-E590-CC59-5EF14328DAC2}"/>
              </a:ext>
            </a:extLst>
          </p:cNvPr>
          <p:cNvSpPr txBox="1"/>
          <p:nvPr/>
        </p:nvSpPr>
        <p:spPr>
          <a:xfrm>
            <a:off x="2564611" y="3443220"/>
            <a:ext cx="72875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</a:t>
            </a:r>
            <a:r>
              <a:rPr lang="en-US" sz="3600" dirty="0" err="1"/>
              <a:t>SouthWest</a:t>
            </a:r>
            <a:r>
              <a:rPr lang="en-US" sz="3600" dirty="0"/>
              <a:t> Writer’s Workshop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Presented by</a:t>
            </a:r>
          </a:p>
          <a:p>
            <a:pPr algn="ctr"/>
            <a:r>
              <a:rPr lang="en-US" sz="3600" dirty="0"/>
              <a:t>Cornelia Gamlem &amp; Rose Marie Kern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6A313-9B1C-D646-7196-394EDE469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204" y="3556000"/>
            <a:ext cx="2200795" cy="33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0A45-95EE-9BBC-532E-5EAF0D09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515"/>
            <a:ext cx="10515600" cy="922206"/>
          </a:xfrm>
        </p:spPr>
        <p:txBody>
          <a:bodyPr/>
          <a:lstStyle/>
          <a:p>
            <a:r>
              <a:rPr lang="en-US" dirty="0"/>
              <a:t>Classifications of Books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C32FC-3169-8769-3BDC-8BE90D2792DA}"/>
              </a:ext>
            </a:extLst>
          </p:cNvPr>
          <p:cNvSpPr txBox="1"/>
          <p:nvPr/>
        </p:nvSpPr>
        <p:spPr>
          <a:xfrm>
            <a:off x="693644" y="1188721"/>
            <a:ext cx="10804712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Flash Fiction – Under 1,000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Short Story – 1,000 to 7,500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Chapbooks – Short book of verse or poetry. Usually less than 40 pages.  (No spine.)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Novelette – Verse or poetry   7,500 to 17,500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Novella – Verse or poetry    17,500 to 50,000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Novel – 80,000 – 100,000 words is standard for fiction.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Epic Saga – over 175,000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Young Adult (YA) novels – 40,000 to 80,000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Middle Grade Books (8-12 years)     20,000 to 50,000 words  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Children’s book (7-8 years)  1,000 – 10,000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Picture book for young kids. 500-600 words</a:t>
            </a:r>
          </a:p>
        </p:txBody>
      </p:sp>
    </p:spTree>
    <p:extLst>
      <p:ext uri="{BB962C8B-B14F-4D97-AF65-F5344CB8AC3E}">
        <p14:creationId xmlns:p14="http://schemas.microsoft.com/office/powerpoint/2010/main" val="3110993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0A45-95EE-9BBC-532E-5EAF0D09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514"/>
            <a:ext cx="10515600" cy="1325563"/>
          </a:xfrm>
        </p:spPr>
        <p:txBody>
          <a:bodyPr/>
          <a:lstStyle/>
          <a:p>
            <a:r>
              <a:rPr lang="en-US" dirty="0"/>
              <a:t>Recommended length of books by Genre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C32FC-3169-8769-3BDC-8BE90D2792DA}"/>
              </a:ext>
            </a:extLst>
          </p:cNvPr>
          <p:cNvSpPr txBox="1"/>
          <p:nvPr/>
        </p:nvSpPr>
        <p:spPr>
          <a:xfrm>
            <a:off x="838199" y="1461247"/>
            <a:ext cx="10804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Thriller/Mystery       Fast Paced   </a:t>
            </a:r>
            <a:r>
              <a:rPr lang="en-US" sz="2800" dirty="0" err="1"/>
              <a:t>70K</a:t>
            </a:r>
            <a:r>
              <a:rPr lang="en-US" sz="2800" dirty="0"/>
              <a:t> – </a:t>
            </a:r>
            <a:r>
              <a:rPr lang="en-US" sz="2800" dirty="0" err="1"/>
              <a:t>90K</a:t>
            </a:r>
            <a:r>
              <a:rPr lang="en-US" sz="2800" dirty="0"/>
              <a:t>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Science Fiction &amp; Fantasy – 90K-120K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Romance – </a:t>
            </a:r>
            <a:r>
              <a:rPr lang="en-US" sz="2800" dirty="0" err="1"/>
              <a:t>50K</a:t>
            </a:r>
            <a:r>
              <a:rPr lang="en-US" sz="2800" dirty="0"/>
              <a:t> to </a:t>
            </a:r>
            <a:r>
              <a:rPr lang="en-US" sz="2800" dirty="0" err="1"/>
              <a:t>90K</a:t>
            </a:r>
            <a:r>
              <a:rPr lang="en-US" sz="2800" dirty="0"/>
              <a:t> words (Today’s audience prefers fast, fun reads)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Historical fiction   - hovers around </a:t>
            </a:r>
            <a:r>
              <a:rPr lang="en-US" sz="2800" dirty="0" err="1"/>
              <a:t>100K</a:t>
            </a:r>
            <a:r>
              <a:rPr lang="en-US" sz="2800" dirty="0"/>
              <a:t>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Non-Fiction/Memoirs – </a:t>
            </a:r>
            <a:r>
              <a:rPr lang="en-US" sz="2800" dirty="0" err="1"/>
              <a:t>80K</a:t>
            </a:r>
            <a:r>
              <a:rPr lang="en-US" sz="2800" dirty="0"/>
              <a:t> – </a:t>
            </a:r>
            <a:r>
              <a:rPr lang="en-US" sz="2800" dirty="0" err="1"/>
              <a:t>90K</a:t>
            </a:r>
            <a:r>
              <a:rPr lang="en-US" sz="2800" dirty="0"/>
              <a:t>  words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Other Non-Fiction – Varies wildly according to category of book.  These can be travelogues, business manuals, histories, research, reference books etc...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846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0A45-95EE-9BBC-532E-5EAF0D09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514"/>
            <a:ext cx="10515600" cy="1325563"/>
          </a:xfrm>
        </p:spPr>
        <p:txBody>
          <a:bodyPr/>
          <a:lstStyle/>
          <a:p>
            <a:r>
              <a:rPr lang="en-US" dirty="0"/>
              <a:t>Type of “Books” on the 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C32FC-3169-8769-3BDC-8BE90D2792DA}"/>
              </a:ext>
            </a:extLst>
          </p:cNvPr>
          <p:cNvSpPr txBox="1"/>
          <p:nvPr/>
        </p:nvSpPr>
        <p:spPr>
          <a:xfrm>
            <a:off x="838199" y="1461247"/>
            <a:ext cx="10804712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Paperback –  Standard for novels, memoirs, etc.  Usually 80K-130K words.  Most popular sizes include:     </a:t>
            </a:r>
            <a:r>
              <a:rPr lang="en-US" sz="2400" dirty="0" err="1"/>
              <a:t>5x8</a:t>
            </a:r>
            <a:r>
              <a:rPr lang="en-US" sz="2400" dirty="0"/>
              <a:t>, </a:t>
            </a:r>
            <a:r>
              <a:rPr lang="en-US" sz="2400" dirty="0" err="1"/>
              <a:t>5.5x8.5</a:t>
            </a:r>
            <a:r>
              <a:rPr lang="en-US" sz="2400" dirty="0"/>
              <a:t>, </a:t>
            </a:r>
            <a:r>
              <a:rPr lang="en-US" sz="2400" b="1" dirty="0" err="1"/>
              <a:t>6x9</a:t>
            </a:r>
            <a:r>
              <a:rPr lang="en-US" sz="2400" dirty="0"/>
              <a:t>, </a:t>
            </a:r>
            <a:r>
              <a:rPr lang="en-US" sz="2400" dirty="0" err="1"/>
              <a:t>8x10</a:t>
            </a:r>
            <a:r>
              <a:rPr lang="en-US" sz="2400" dirty="0"/>
              <a:t>. 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Hard cover  - Smallest is usually </a:t>
            </a:r>
            <a:r>
              <a:rPr lang="en-US" sz="2400" dirty="0" err="1"/>
              <a:t>6x9</a:t>
            </a:r>
            <a:r>
              <a:rPr lang="en-US" sz="2400" dirty="0"/>
              <a:t>, many are </a:t>
            </a:r>
            <a:r>
              <a:rPr lang="en-US" sz="2400" dirty="0" err="1"/>
              <a:t>7x9</a:t>
            </a:r>
            <a:r>
              <a:rPr lang="en-US" sz="2400" dirty="0"/>
              <a:t> or </a:t>
            </a:r>
            <a:r>
              <a:rPr lang="en-US" sz="2400" dirty="0" err="1"/>
              <a:t>8x10</a:t>
            </a:r>
            <a:r>
              <a:rPr lang="en-US" sz="2400" dirty="0"/>
              <a:t>. Popular for Library reference books, genealogies.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Coffee Table books – large hardback books. Contain many photos and text. Sizes are normally larger </a:t>
            </a:r>
            <a:r>
              <a:rPr lang="en-US" sz="2400" dirty="0" err="1"/>
              <a:t>9x12</a:t>
            </a:r>
            <a:r>
              <a:rPr lang="en-US" sz="2400" dirty="0"/>
              <a:t>, </a:t>
            </a:r>
            <a:r>
              <a:rPr lang="en-US" sz="2400" dirty="0" err="1"/>
              <a:t>10x12</a:t>
            </a:r>
            <a:r>
              <a:rPr lang="en-US" sz="2400" dirty="0"/>
              <a:t>, </a:t>
            </a:r>
            <a:r>
              <a:rPr lang="en-US" sz="2400" dirty="0" err="1"/>
              <a:t>12x15</a:t>
            </a:r>
            <a:r>
              <a:rPr lang="en-US" sz="2400" dirty="0"/>
              <a:t>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Spiral Bound – Cookbooks, Reference books, workbooks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Ebook</a:t>
            </a:r>
            <a:r>
              <a:rPr lang="en-US" sz="2400" dirty="0"/>
              <a:t> – Can be read on most computers, cell phones, kindle readers etc.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Audible – A digital recording of someone reading a book aloud. Requires a recording studio and usually a professional reader, then is packaged and sold online or can be digitized to a CD and sold in stores.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2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698A9-69D8-503A-8786-17FD9818884E}"/>
              </a:ext>
            </a:extLst>
          </p:cNvPr>
          <p:cNvSpPr txBox="1"/>
          <p:nvPr/>
        </p:nvSpPr>
        <p:spPr>
          <a:xfrm>
            <a:off x="2880360" y="393192"/>
            <a:ext cx="627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Stage Playwriting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F2D4A-2E37-52D1-DEE4-EAA4111DC30D}"/>
              </a:ext>
            </a:extLst>
          </p:cNvPr>
          <p:cNvSpPr txBox="1"/>
          <p:nvPr/>
        </p:nvSpPr>
        <p:spPr>
          <a:xfrm>
            <a:off x="1161288" y="1097280"/>
            <a:ext cx="101589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Playwriting is the art of crafting a dramatized narrative for a theater production. </a:t>
            </a:r>
          </a:p>
          <a:p>
            <a:endParaRPr lang="en-US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2000" dirty="0"/>
              <a:t>Start by working with local non-profit theaters – either as an actor or in a support position:  Props, stage hands, costumes, lighting, etc...  </a:t>
            </a:r>
          </a:p>
          <a:p>
            <a:endParaRPr lang="en-US" sz="2000" dirty="0"/>
          </a:p>
          <a:p>
            <a:r>
              <a:rPr lang="en-US" sz="2000" dirty="0"/>
              <a:t>Take theatre and acting classes – not because you want to act, but because you want to know how to create characters and situations that will work on stage.</a:t>
            </a:r>
          </a:p>
          <a:p>
            <a:endParaRPr lang="en-US" sz="2000" dirty="0"/>
          </a:p>
          <a:p>
            <a:r>
              <a:rPr lang="en-US" sz="2000" dirty="0"/>
              <a:t>Find and become familiar with the way scripts must be formatted. </a:t>
            </a:r>
          </a:p>
          <a:p>
            <a:endParaRPr lang="en-US" sz="2000" dirty="0"/>
          </a:p>
          <a:p>
            <a:r>
              <a:rPr lang="en-US" sz="2000" dirty="0"/>
              <a:t>Local theaters are more open to new scripts.  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3C187-F928-8857-8F4B-212A5AAC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153" y="3429000"/>
            <a:ext cx="2214530" cy="29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6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54264A-EBCA-7815-7F03-D1F4147BCC55}"/>
              </a:ext>
            </a:extLst>
          </p:cNvPr>
          <p:cNvSpPr txBox="1"/>
          <p:nvPr/>
        </p:nvSpPr>
        <p:spPr>
          <a:xfrm>
            <a:off x="883920" y="261556"/>
            <a:ext cx="1042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Movie and TV Screenplays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95610-9C8C-C79A-C1C5-00570CEA5DD9}"/>
              </a:ext>
            </a:extLst>
          </p:cNvPr>
          <p:cNvSpPr txBox="1"/>
          <p:nvPr/>
        </p:nvSpPr>
        <p:spPr>
          <a:xfrm>
            <a:off x="767379" y="825579"/>
            <a:ext cx="1042416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written in a specific style.  Formal education is recommended. </a:t>
            </a:r>
          </a:p>
          <a:p>
            <a:r>
              <a:rPr lang="en-US" sz="2400" dirty="0"/>
              <a:t>Usually start with shorter works.  Enter into festival and contests. </a:t>
            </a:r>
          </a:p>
          <a:p>
            <a:r>
              <a:rPr lang="en-US" dirty="0"/>
              <a:t> </a:t>
            </a:r>
            <a:endParaRPr lang="en-US" b="0" i="0" dirty="0">
              <a:solidFill>
                <a:srgbClr val="2D2D2D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Write scripts for various productions  (tv shows, movies, commercials, etc..)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2D2D"/>
                </a:solidFill>
                <a:latin typeface="Noto Sans" panose="020B0502040504020204" pitchFamily="34" charset="0"/>
              </a:rPr>
              <a:t>Standard Movie Scripts – between 90 &amp; 120 pages (1.5 to 2 hour runtime) </a:t>
            </a:r>
            <a:endParaRPr lang="en-US" sz="2000" b="0" i="0" dirty="0">
              <a:solidFill>
                <a:srgbClr val="2D2D2D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1 minute of screen time= 1 page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2D2D"/>
                </a:solidFill>
                <a:latin typeface="Noto Sans" panose="020B0502040504020204" pitchFamily="34" charset="0"/>
              </a:rPr>
              <a:t>Less “talking” than a novel.  </a:t>
            </a:r>
            <a:endParaRPr lang="en-US" sz="2000" b="0" i="0" dirty="0">
              <a:solidFill>
                <a:srgbClr val="2D2D2D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Create elaborate and descriptive scenes that take only a few minutes on screen.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Detail the moods and qualities of characters – more expression – less dialogue.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Include shot, lighting and camera instructions</a:t>
            </a:r>
          </a:p>
          <a:p>
            <a:endParaRPr lang="en-US" dirty="0"/>
          </a:p>
          <a:p>
            <a:r>
              <a:rPr lang="en-US" sz="2400" dirty="0"/>
              <a:t>Helps if you can be on set to see how things work.  Be an extra in a movie, sign up with a modeling agency for commercials, become a member of a local film writing association.  *NOTE: GET an AGENT!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D4BAC2-A188-7EEB-5EB5-95E2C2F98650}"/>
              </a:ext>
            </a:extLst>
          </p:cNvPr>
          <p:cNvSpPr txBox="1"/>
          <p:nvPr/>
        </p:nvSpPr>
        <p:spPr>
          <a:xfrm>
            <a:off x="5540188" y="5454134"/>
            <a:ext cx="597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A3AED"/>
                </a:solidFill>
              </a:rPr>
              <a:t>The Writer’s Guild of America</a:t>
            </a:r>
          </a:p>
          <a:p>
            <a:r>
              <a:rPr lang="en-US" sz="2400" b="1" dirty="0">
                <a:solidFill>
                  <a:srgbClr val="0A3AED"/>
                </a:solidFill>
              </a:rPr>
              <a:t>    – labor union for TV/Movie writers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671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7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Before You Begin Writing a </a:t>
            </a:r>
            <a:r>
              <a:rPr lang="en-US" b="1" i="1" dirty="0">
                <a:solidFill>
                  <a:srgbClr val="0734E1"/>
                </a:solidFill>
              </a:rPr>
              <a:t>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439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Consider: Do you have LONG TERM Goals?</a:t>
            </a:r>
          </a:p>
          <a:p>
            <a:r>
              <a:rPr lang="en-US" dirty="0"/>
              <a:t>One book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You want to leave memoir or genealogy information to your family 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You’re angry at someone so by writing them into a novel lets you kill their character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You have a story that’s just dying to be let out. </a:t>
            </a:r>
            <a:endParaRPr lang="en-US" dirty="0"/>
          </a:p>
          <a:p>
            <a:r>
              <a:rPr lang="en-US" dirty="0"/>
              <a:t>Several books</a:t>
            </a:r>
          </a:p>
          <a:p>
            <a:pPr lvl="1"/>
            <a:r>
              <a:rPr lang="en-US" dirty="0"/>
              <a:t>You want a career as a writer</a:t>
            </a:r>
          </a:p>
          <a:p>
            <a:pPr lvl="1"/>
            <a:r>
              <a:rPr lang="en-US" dirty="0"/>
              <a:t>You want to share information/experiences</a:t>
            </a:r>
          </a:p>
          <a:p>
            <a:r>
              <a:rPr lang="en-US" dirty="0"/>
              <a:t>You want to make </a:t>
            </a:r>
            <a:r>
              <a:rPr lang="en-US" i="1" dirty="0"/>
              <a:t>some</a:t>
            </a:r>
            <a:r>
              <a:rPr lang="en-US" dirty="0"/>
              <a:t> money doing it</a:t>
            </a:r>
          </a:p>
          <a:p>
            <a:pPr marL="0" indent="0">
              <a:buNone/>
            </a:pPr>
            <a:endParaRPr lang="en-US" dirty="0">
              <a:solidFill>
                <a:srgbClr val="0734E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C6AD4-98B9-1AC8-5E41-4F311568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3433036"/>
            <a:ext cx="3468551" cy="34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E5BA0-C11B-2C51-2648-69B009F1F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66725">
              <a:buNone/>
            </a:pPr>
            <a:r>
              <a:rPr lang="en-US" dirty="0"/>
              <a:t>Having never had the time (or courage) to attempt such a gargantuan undertaking </a:t>
            </a:r>
            <a:r>
              <a:rPr lang="en-US" dirty="0">
                <a:solidFill>
                  <a:srgbClr val="0734E1"/>
                </a:solidFill>
              </a:rPr>
              <a:t>(writing a book) </a:t>
            </a:r>
            <a:r>
              <a:rPr lang="en-US" dirty="0"/>
              <a:t>I wandered into the process with the attitude that I’ve taken with most things in my life: “You fake it till you make it.” After all, I am the child of two brilliant writers. How hard could it be? </a:t>
            </a:r>
            <a:r>
              <a:rPr lang="en-US" i="1" dirty="0"/>
              <a:t>I can do this all by myself! </a:t>
            </a:r>
            <a:r>
              <a:rPr lang="en-US" dirty="0"/>
              <a:t>I thought.</a:t>
            </a:r>
          </a:p>
          <a:p>
            <a:pPr marL="0" indent="466725">
              <a:buNone/>
            </a:pPr>
            <a:r>
              <a:rPr lang="en-US" dirty="0"/>
              <a:t>Boy, was I wrong. </a:t>
            </a:r>
          </a:p>
          <a:p>
            <a:pPr marL="0" indent="0" algn="r">
              <a:buNone/>
            </a:pPr>
            <a:r>
              <a:rPr lang="en-US" dirty="0"/>
              <a:t>Dave </a:t>
            </a:r>
            <a:r>
              <a:rPr lang="en-US" dirty="0" err="1"/>
              <a:t>Grohl</a:t>
            </a:r>
            <a:endParaRPr lang="en-US"/>
          </a:p>
          <a:p>
            <a:pPr marL="0" indent="0" algn="r">
              <a:buNone/>
            </a:pPr>
            <a:r>
              <a:rPr lang="en-US"/>
              <a:t>Author, </a:t>
            </a:r>
            <a:r>
              <a:rPr lang="en-US" i="1"/>
              <a:t>The Storyteller </a:t>
            </a:r>
            <a:r>
              <a:rPr lang="en-US"/>
              <a:t>(the book)</a:t>
            </a:r>
          </a:p>
          <a:p>
            <a:pPr marL="0" indent="0" algn="r">
              <a:buNone/>
            </a:pPr>
            <a:r>
              <a:rPr lang="en-US"/>
              <a:t>Founder, Foo Fighters (the band)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837BD9-C426-10CA-A259-DA5869E2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>
                <a:solidFill>
                  <a:srgbClr val="0734E1"/>
                </a:solidFill>
              </a:rPr>
              <a:t>I can do this all by myself!</a:t>
            </a:r>
          </a:p>
        </p:txBody>
      </p:sp>
    </p:spTree>
    <p:extLst>
      <p:ext uri="{BB962C8B-B14F-4D97-AF65-F5344CB8AC3E}">
        <p14:creationId xmlns:p14="http://schemas.microsoft.com/office/powerpoint/2010/main" val="66151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Before You Begin Writing a </a:t>
            </a:r>
            <a:r>
              <a:rPr lang="en-US" b="1" i="1" dirty="0">
                <a:solidFill>
                  <a:srgbClr val="0734E1"/>
                </a:solidFill>
              </a:rPr>
              <a:t>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Identify Your Partners</a:t>
            </a:r>
          </a:p>
          <a:p>
            <a:r>
              <a:rPr lang="en-US" dirty="0"/>
              <a:t>Traditional Publisher – Or Self Publishing Platform</a:t>
            </a:r>
          </a:p>
          <a:p>
            <a:r>
              <a:rPr lang="en-US" dirty="0"/>
              <a:t>Agents</a:t>
            </a:r>
          </a:p>
          <a:p>
            <a:r>
              <a:rPr lang="en-US" dirty="0"/>
              <a:t>Editors</a:t>
            </a:r>
          </a:p>
          <a:p>
            <a:r>
              <a:rPr lang="en-US" dirty="0"/>
              <a:t>Cover Designers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Due Diligence – Investigate Potential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Partners</a:t>
            </a:r>
          </a:p>
          <a:p>
            <a:r>
              <a:rPr lang="en-US" dirty="0"/>
              <a:t>Research &amp; interview</a:t>
            </a:r>
          </a:p>
          <a:p>
            <a:r>
              <a:rPr lang="en-US" dirty="0"/>
              <a:t>Get References</a:t>
            </a:r>
          </a:p>
          <a:p>
            <a:pPr marL="0" indent="0">
              <a:buNone/>
            </a:pPr>
            <a:endParaRPr lang="en-US" dirty="0">
              <a:solidFill>
                <a:srgbClr val="0734E1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C6C4F-B2F4-8FA7-FCC6-7A3A7D3F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779" y="3016251"/>
            <a:ext cx="4346221" cy="3824483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165856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Sources of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Other successful authors in </a:t>
            </a:r>
            <a:r>
              <a:rPr lang="en-US" i="1" dirty="0"/>
              <a:t>your genre</a:t>
            </a:r>
          </a:p>
          <a:p>
            <a:r>
              <a:rPr lang="en-US" dirty="0"/>
              <a:t>Editors</a:t>
            </a:r>
          </a:p>
          <a:p>
            <a:pPr lvl="1"/>
            <a:r>
              <a:rPr lang="en-US" dirty="0"/>
              <a:t>Developmental – development of characters, plot, settings, overall story arc</a:t>
            </a:r>
          </a:p>
          <a:p>
            <a:pPr lvl="1"/>
            <a:r>
              <a:rPr lang="en-US" dirty="0"/>
              <a:t>Line editing – flow of ideas, transition, tone, style, sentence/paragraph structure</a:t>
            </a:r>
          </a:p>
          <a:p>
            <a:pPr lvl="1"/>
            <a:r>
              <a:rPr lang="en-US" dirty="0"/>
              <a:t>Copy editing – grammar, punctuation, syntax, word choice, consistency</a:t>
            </a:r>
          </a:p>
          <a:p>
            <a:pPr lvl="1"/>
            <a:r>
              <a:rPr lang="en-US" dirty="0"/>
              <a:t>Proofreading – last phase: final typo/spelling mistakes</a:t>
            </a:r>
          </a:p>
          <a:p>
            <a:r>
              <a:rPr lang="en-US" dirty="0"/>
              <a:t>Critique groups/partners</a:t>
            </a:r>
          </a:p>
          <a:p>
            <a:r>
              <a:rPr lang="en-US" dirty="0"/>
              <a:t>Beta readers</a:t>
            </a:r>
          </a:p>
          <a:p>
            <a:r>
              <a:rPr lang="en-US" dirty="0"/>
              <a:t>Book coaches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E0D2570-66FD-C489-6FEB-4DFA19FAC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8" t="12750" r="2264" b="3564"/>
          <a:stretch>
            <a:fillRect/>
          </a:stretch>
        </p:blipFill>
        <p:spPr bwMode="auto">
          <a:xfrm>
            <a:off x="8566163" y="3991429"/>
            <a:ext cx="3116250" cy="286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21363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24C05D-58E0-66DB-2337-5A73D7494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91" b="91577" l="10000" r="90000"/>
                    </a14:imgEffect>
                  </a14:imgLayer>
                </a14:imgProps>
              </a:ext>
            </a:extLst>
          </a:blip>
          <a:srcRect t="15768"/>
          <a:stretch>
            <a:fillRect/>
          </a:stretch>
        </p:blipFill>
        <p:spPr bwMode="auto">
          <a:xfrm>
            <a:off x="611188" y="3776663"/>
            <a:ext cx="42132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61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DB14-1239-3407-5305-D88E17BB9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9" y="546847"/>
            <a:ext cx="10629555" cy="5961529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Today’s Publishing Options:</a:t>
            </a:r>
          </a:p>
          <a:p>
            <a:endParaRPr lang="en-US" sz="4400" dirty="0"/>
          </a:p>
          <a:p>
            <a:r>
              <a:rPr lang="en-US" sz="4400" b="1" dirty="0">
                <a:solidFill>
                  <a:srgbClr val="0000CC"/>
                </a:solidFill>
              </a:rPr>
              <a:t>Traditional Publishing  </a:t>
            </a:r>
            <a:r>
              <a:rPr lang="en-US" sz="4400" dirty="0">
                <a:solidFill>
                  <a:srgbClr val="0000CC"/>
                </a:solidFill>
              </a:rPr>
              <a:t>- Sent to one of the Big 5 or its subsidiary </a:t>
            </a:r>
          </a:p>
          <a:p>
            <a:r>
              <a:rPr lang="en-US" sz="4400" dirty="0">
                <a:solidFill>
                  <a:srgbClr val="0000CC"/>
                </a:solidFill>
              </a:rPr>
              <a:t>           Send your manuscript directly to the company or submitting through an agent</a:t>
            </a:r>
          </a:p>
          <a:p>
            <a:endParaRPr lang="en-US" sz="4400" dirty="0">
              <a:solidFill>
                <a:srgbClr val="0000CC"/>
              </a:solidFill>
            </a:endParaRPr>
          </a:p>
          <a:p>
            <a:r>
              <a:rPr lang="en-US" sz="4400" b="1" dirty="0">
                <a:solidFill>
                  <a:srgbClr val="0000CC"/>
                </a:solidFill>
              </a:rPr>
              <a:t>Small Publishing Houses </a:t>
            </a:r>
            <a:r>
              <a:rPr lang="en-US" sz="4400" dirty="0">
                <a:solidFill>
                  <a:srgbClr val="0000CC"/>
                </a:solidFill>
              </a:rPr>
              <a:t>– local companies and university presses</a:t>
            </a:r>
          </a:p>
          <a:p>
            <a:endParaRPr lang="en-US" sz="4400" dirty="0">
              <a:solidFill>
                <a:srgbClr val="0000CC"/>
              </a:solidFill>
            </a:endParaRPr>
          </a:p>
          <a:p>
            <a:r>
              <a:rPr lang="en-US" sz="4400" b="1" dirty="0">
                <a:solidFill>
                  <a:srgbClr val="0000CC"/>
                </a:solidFill>
              </a:rPr>
              <a:t>Hybrid Publishers </a:t>
            </a:r>
            <a:r>
              <a:rPr lang="en-US" sz="4400" dirty="0">
                <a:solidFill>
                  <a:srgbClr val="0000CC"/>
                </a:solidFill>
              </a:rPr>
              <a:t>– Author pays a company to handle all aspects of publication. </a:t>
            </a:r>
          </a:p>
          <a:p>
            <a:endParaRPr lang="en-US" sz="4400" dirty="0">
              <a:solidFill>
                <a:srgbClr val="0000CC"/>
              </a:solidFill>
            </a:endParaRPr>
          </a:p>
          <a:p>
            <a:r>
              <a:rPr lang="en-US" sz="4400" b="1" dirty="0">
                <a:solidFill>
                  <a:srgbClr val="0000CC"/>
                </a:solidFill>
              </a:rPr>
              <a:t>Concierge Publishers </a:t>
            </a:r>
            <a:r>
              <a:rPr lang="en-US" sz="4400" dirty="0">
                <a:solidFill>
                  <a:srgbClr val="0000CC"/>
                </a:solidFill>
              </a:rPr>
              <a:t>– Authors who want to self-publish pay experts for specific services</a:t>
            </a:r>
          </a:p>
          <a:p>
            <a:endParaRPr lang="en-US" sz="4400" dirty="0">
              <a:solidFill>
                <a:srgbClr val="0000CC"/>
              </a:solidFill>
            </a:endParaRPr>
          </a:p>
          <a:p>
            <a:r>
              <a:rPr lang="en-US" sz="4400" b="1" dirty="0">
                <a:solidFill>
                  <a:srgbClr val="0000CC"/>
                </a:solidFill>
              </a:rPr>
              <a:t>Self-Publishing</a:t>
            </a:r>
            <a:r>
              <a:rPr lang="en-US" sz="4400" dirty="0">
                <a:solidFill>
                  <a:srgbClr val="0000CC"/>
                </a:solidFill>
              </a:rPr>
              <a:t> – Authors do all the work of editing formatting, cover design, PR, etc...then use a company to print and distribute the books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4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105C1-1E01-C615-0DD7-4014BF83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36" y="54286"/>
            <a:ext cx="9111727" cy="6749427"/>
          </a:xfrm>
          <a:prstGeom prst="rect">
            <a:avLst/>
          </a:prstGeom>
          <a:effectLst>
            <a:softEdge rad="106130"/>
          </a:effectLst>
        </p:spPr>
      </p:pic>
    </p:spTree>
    <p:extLst>
      <p:ext uri="{BB962C8B-B14F-4D97-AF65-F5344CB8AC3E}">
        <p14:creationId xmlns:p14="http://schemas.microsoft.com/office/powerpoint/2010/main" val="140382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What does PUBLISHER really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6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Full service firms that get books to market</a:t>
            </a:r>
          </a:p>
          <a:p>
            <a:pPr lvl="1"/>
            <a:r>
              <a:rPr lang="en-US" dirty="0"/>
              <a:t>All phases of editing, cover design, interior design, printing, marketing support, copyright and ISBN, distribution, secure audio rights, foreign rights</a:t>
            </a:r>
          </a:p>
          <a:p>
            <a:pPr lvl="1"/>
            <a:r>
              <a:rPr lang="en-US" dirty="0"/>
              <a:t>Traditional publishers who pay all the costs and royalties to authors after sales</a:t>
            </a:r>
          </a:p>
          <a:p>
            <a:r>
              <a:rPr lang="en-US" dirty="0"/>
              <a:t>Publishing service firms</a:t>
            </a:r>
          </a:p>
          <a:p>
            <a:pPr lvl="1"/>
            <a:r>
              <a:rPr lang="en-US" dirty="0"/>
              <a:t>Provide many of the same services, but the author pays the costs upfront</a:t>
            </a:r>
          </a:p>
          <a:p>
            <a:pPr lvl="1"/>
            <a:r>
              <a:rPr lang="en-US" dirty="0"/>
              <a:t>Assist authors who want to self-publish; authors retain higher % of sales</a:t>
            </a:r>
          </a:p>
          <a:p>
            <a:r>
              <a:rPr lang="en-US" dirty="0"/>
              <a:t>Printer/Marketers (i.e. Amazon, Ingram)</a:t>
            </a:r>
          </a:p>
          <a:p>
            <a:pPr lvl="1"/>
            <a:r>
              <a:rPr lang="en-US" dirty="0"/>
              <a:t>Printers only or printers who provide some services </a:t>
            </a:r>
          </a:p>
          <a:p>
            <a:r>
              <a:rPr lang="en-US" dirty="0"/>
              <a:t>Publishing consultants</a:t>
            </a:r>
          </a:p>
          <a:p>
            <a:pPr lvl="1"/>
            <a:r>
              <a:rPr lang="en-US" dirty="0"/>
              <a:t>Industry professionals who assist authors with publishing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734E1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62AF9-D0FE-8092-9BDD-5CD86D011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38" y="4686300"/>
            <a:ext cx="2004082" cy="20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21D6-E391-18C1-1F22-28E12EBB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734E1"/>
                </a:solidFill>
              </a:rPr>
              <a:t>Traditional Publishing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3973F-1F1E-DF49-B674-84871E2A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3171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Pros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Wide distribution and exposure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C00"/>
                </a:solidFill>
              </a:rPr>
              <a:t>Placement in brick &amp; mortar stores</a:t>
            </a:r>
            <a:endParaRPr lang="en-US" b="0" dirty="0">
              <a:solidFill>
                <a:srgbClr val="031C0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Most offer an advance, sometimes a large one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C00"/>
                </a:solidFill>
              </a:rPr>
              <a:t>E</a:t>
            </a:r>
            <a:r>
              <a:rPr lang="en-US" b="0" dirty="0">
                <a:solidFill>
                  <a:srgbClr val="031C00"/>
                </a:solidFill>
                <a:effectLst/>
              </a:rPr>
              <a:t>diting, formatting, cover art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Marketing power &amp; 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86A2D-7FA2-10ED-DC36-6A2CBB923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3171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Cons</a:t>
            </a:r>
          </a:p>
          <a:p>
            <a:pPr algn="just"/>
            <a:r>
              <a:rPr lang="en-US" dirty="0"/>
              <a:t>Query, submission, publication lead times</a:t>
            </a:r>
          </a:p>
          <a:p>
            <a:pPr algn="just"/>
            <a:r>
              <a:rPr lang="en-US" dirty="0"/>
              <a:t>Limited control: title &amp; cover art</a:t>
            </a:r>
          </a:p>
          <a:p>
            <a:pPr algn="just"/>
            <a:r>
              <a:rPr lang="en-US" dirty="0"/>
              <a:t>Limited input into decisions</a:t>
            </a:r>
          </a:p>
          <a:p>
            <a:pPr algn="just"/>
            <a:r>
              <a:rPr lang="en-US" dirty="0"/>
              <a:t>Pay royalties twice a year</a:t>
            </a:r>
          </a:p>
          <a:p>
            <a:pPr algn="just"/>
            <a:r>
              <a:rPr lang="en-US" dirty="0"/>
              <a:t>Stagnant industry practices </a:t>
            </a:r>
          </a:p>
          <a:p>
            <a:pPr algn="just"/>
            <a:r>
              <a:rPr lang="en-US" dirty="0"/>
              <a:t>Post publication book changes are difficult to make</a:t>
            </a:r>
          </a:p>
          <a:p>
            <a:pPr algn="just"/>
            <a:r>
              <a:rPr lang="en-US" b="0" dirty="0">
                <a:solidFill>
                  <a:srgbClr val="031C00"/>
                </a:solidFill>
                <a:effectLst/>
              </a:rPr>
              <a:t>Low royalty rates, between 6% and 20%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34A6A3-5288-F5EA-8005-FD63CDBC1577}"/>
              </a:ext>
            </a:extLst>
          </p:cNvPr>
          <p:cNvGrpSpPr/>
          <p:nvPr/>
        </p:nvGrpSpPr>
        <p:grpSpPr>
          <a:xfrm>
            <a:off x="1295399" y="4522002"/>
            <a:ext cx="2394857" cy="2069307"/>
            <a:chOff x="1295399" y="4522002"/>
            <a:chExt cx="2394857" cy="20693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F5C08A-BBD0-20BD-BFBB-C4E0EB374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399" y="4522002"/>
              <a:ext cx="2394857" cy="20693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0BBC3B-7CEE-05F7-60E1-BE6F06905674}"/>
                </a:ext>
              </a:extLst>
            </p:cNvPr>
            <p:cNvSpPr txBox="1"/>
            <p:nvPr/>
          </p:nvSpPr>
          <p:spPr>
            <a:xfrm>
              <a:off x="1496785" y="4825937"/>
              <a:ext cx="359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rgbClr val="031C00"/>
                  </a:solidFill>
                </a:rPr>
                <a:t>?</a:t>
              </a:r>
              <a:endParaRPr lang="en-US" sz="4800" dirty="0">
                <a:solidFill>
                  <a:srgbClr val="031C00"/>
                </a:solidFill>
                <a:effectLst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CE4B3A-ADCF-767D-3251-11C1853A1DD8}"/>
                </a:ext>
              </a:extLst>
            </p:cNvPr>
            <p:cNvSpPr txBox="1"/>
            <p:nvPr/>
          </p:nvSpPr>
          <p:spPr>
            <a:xfrm>
              <a:off x="3069772" y="5241435"/>
              <a:ext cx="359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rgbClr val="031C00"/>
                  </a:solidFill>
                </a:rPr>
                <a:t>?</a:t>
              </a:r>
              <a:endParaRPr lang="en-US" sz="4800" dirty="0">
                <a:solidFill>
                  <a:srgbClr val="031C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89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3D48-2BE6-C0C2-57C5-269DB337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Publishers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AADCF-4015-A44C-1D2F-F92B917D7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5576"/>
            <a:ext cx="5181600" cy="4721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  <a:latin typeface="Muli"/>
              </a:rPr>
              <a:t>PROS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The author pays a professional company to handle all the elements needed to get his manuscript into print and distributed across multiple channels.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endParaRPr lang="en-US" sz="2800" dirty="0">
              <a:solidFill>
                <a:srgbClr val="000000"/>
              </a:solidFill>
              <a:latin typeface="Mul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Mul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Authors maintain ownership over their rights and they direct how they want their property handled.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Mul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Book may be published in 3 to 6 months.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Mul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Once the book is published the author receives royalties of up to 40% of net sales.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Mul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Print and eBooks are distributed to bookstores, wholesales and libraries. 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39B1C-2A63-2E6D-E445-844E9270A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4947"/>
            <a:ext cx="5181600" cy="48520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</a:rPr>
              <a:t>Cons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Cost of having a Hybrid publisher do all the work begins around $3,000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Will charge more for each version of your book  (print, </a:t>
            </a:r>
            <a:r>
              <a:rPr lang="en-US" sz="2800" dirty="0" err="1">
                <a:solidFill>
                  <a:srgbClr val="000000"/>
                </a:solidFill>
                <a:latin typeface="Muli"/>
              </a:rPr>
              <a:t>ebook</a:t>
            </a:r>
            <a:r>
              <a:rPr lang="en-US" sz="2800" dirty="0">
                <a:solidFill>
                  <a:srgbClr val="000000"/>
                </a:solidFill>
                <a:latin typeface="Muli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The company will market the book and send your royalties to you monthly. </a:t>
            </a:r>
            <a:r>
              <a:rPr lang="en-US" sz="2800" dirty="0">
                <a:solidFill>
                  <a:srgbClr val="0000CC"/>
                </a:solidFill>
                <a:latin typeface="Muli"/>
              </a:rPr>
              <a:t>Authors may get only 10 to 20% of sales</a:t>
            </a:r>
            <a:r>
              <a:rPr lang="en-US" sz="2800" dirty="0">
                <a:solidFill>
                  <a:srgbClr val="000000"/>
                </a:solidFill>
                <a:latin typeface="Muli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There are no guarantees of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uli"/>
              </a:rPr>
              <a:t>You have to research how dependable they are and whether they can follow through on their commitments</a:t>
            </a:r>
            <a:r>
              <a:rPr lang="en-US" sz="2400" dirty="0">
                <a:solidFill>
                  <a:srgbClr val="000000"/>
                </a:solidFill>
                <a:latin typeface="Muli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58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37012E-A671-5B65-EA62-A9F5C2D40E1B}"/>
              </a:ext>
            </a:extLst>
          </p:cNvPr>
          <p:cNvSpPr txBox="1"/>
          <p:nvPr/>
        </p:nvSpPr>
        <p:spPr>
          <a:xfrm>
            <a:off x="942392" y="1353893"/>
            <a:ext cx="100957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555555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“If you see yourself as the creative director of your books, from concept to completion and beyond, then you’re indie. You don’t approach publishers with a longing for validation: ‘publish me please’. You make partnerships that help you deliver the best possible book to the most possible readers.”</a:t>
            </a:r>
          </a:p>
          <a:p>
            <a:endParaRPr lang="en-U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800" i="1" u="none" strike="noStrike" dirty="0" err="1">
                <a:solidFill>
                  <a:srgbClr val="0563C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Orna</a:t>
            </a:r>
            <a:r>
              <a:rPr lang="en-US" sz="2800" i="1" u="none" strike="noStrike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Ross</a:t>
            </a:r>
            <a:r>
              <a:rPr lang="en-US" sz="2800" i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algn="r"/>
            <a:r>
              <a:rPr lang="en-US" sz="2800" i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Founder-Director of the Alliance of Independent Authors  </a:t>
            </a:r>
          </a:p>
        </p:txBody>
      </p:sp>
    </p:spTree>
    <p:extLst>
      <p:ext uri="{BB962C8B-B14F-4D97-AF65-F5344CB8AC3E}">
        <p14:creationId xmlns:p14="http://schemas.microsoft.com/office/powerpoint/2010/main" val="4015223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21D6-E391-18C1-1F22-28E12EBB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Self Publishing or “Indie” Publishing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3973F-1F1E-DF49-B674-84871E2A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3171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Pros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Paid once a month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You control price and cover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Publication is almost instant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Easy to implement changes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Every decision is yours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Great royalty rates 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86A2D-7FA2-10ED-DC36-6A2CBB923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3171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Cons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No free professional editing, formatting, or cover art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Usually fewer sales—author must work it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Less than 10% of current book market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Greater potential to publish crappy books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All costs are upfront to the author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31C00"/>
                </a:solidFill>
                <a:effectLst/>
              </a:rPr>
              <a:t>Author must do ALL their own marketing or pay others.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1A66AB-858D-4F41-5230-ADC316DCBFC7}"/>
              </a:ext>
            </a:extLst>
          </p:cNvPr>
          <p:cNvGrpSpPr/>
          <p:nvPr/>
        </p:nvGrpSpPr>
        <p:grpSpPr>
          <a:xfrm>
            <a:off x="1295399" y="4522002"/>
            <a:ext cx="2394857" cy="2069307"/>
            <a:chOff x="1295399" y="4522002"/>
            <a:chExt cx="2394857" cy="20693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E9E604-5E84-1F1F-290B-B4D80E81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399" y="4522002"/>
              <a:ext cx="2394857" cy="20693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057CB4-7A8E-C6D3-04C4-2B722D83C2AF}"/>
                </a:ext>
              </a:extLst>
            </p:cNvPr>
            <p:cNvSpPr txBox="1"/>
            <p:nvPr/>
          </p:nvSpPr>
          <p:spPr>
            <a:xfrm>
              <a:off x="1496785" y="4825937"/>
              <a:ext cx="359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rgbClr val="031C00"/>
                  </a:solidFill>
                </a:rPr>
                <a:t>?</a:t>
              </a:r>
              <a:endParaRPr lang="en-US" sz="4800" dirty="0">
                <a:solidFill>
                  <a:srgbClr val="031C00"/>
                </a:solidFill>
                <a:effectLst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021B86-6D7B-615E-091B-754B4116D6B0}"/>
                </a:ext>
              </a:extLst>
            </p:cNvPr>
            <p:cNvSpPr txBox="1"/>
            <p:nvPr/>
          </p:nvSpPr>
          <p:spPr>
            <a:xfrm>
              <a:off x="3069772" y="5241435"/>
              <a:ext cx="359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rgbClr val="031C00"/>
                  </a:solidFill>
                </a:rPr>
                <a:t>?</a:t>
              </a:r>
              <a:endParaRPr lang="en-US" sz="4800" dirty="0">
                <a:solidFill>
                  <a:srgbClr val="031C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30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FD540F-36D1-6FD7-56BC-3D00F3684F73}"/>
              </a:ext>
            </a:extLst>
          </p:cNvPr>
          <p:cNvSpPr txBox="1"/>
          <p:nvPr/>
        </p:nvSpPr>
        <p:spPr>
          <a:xfrm>
            <a:off x="1017035" y="1758162"/>
            <a:ext cx="961053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0" dirty="0">
                <a:solidFill>
                  <a:srgbClr val="1D2A57"/>
                </a:solidFill>
                <a:effectLst/>
                <a:latin typeface="Bookman Old Style" panose="02050604050505020204" pitchFamily="18" charset="0"/>
              </a:rPr>
              <a:t>Someone whose job is to help a writer with the process of publishing a book.  An industry expert who assists self-published authors with services such as:</a:t>
            </a:r>
          </a:p>
          <a:p>
            <a:pPr algn="l"/>
            <a:endParaRPr lang="en-US" sz="1800" b="1" dirty="0">
              <a:solidFill>
                <a:srgbClr val="1D2A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Editing the manuscript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Formatting the manuscript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Formatting the book covers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Obtaining ISBN’s, Legal Copyrights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 insights into marketing options</a:t>
            </a:r>
            <a:endParaRPr lang="en-US" sz="2400" b="1" i="0" dirty="0">
              <a:solidFill>
                <a:srgbClr val="1D2A5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the book up with a printer/marketer </a:t>
            </a:r>
          </a:p>
          <a:p>
            <a:pPr algn="l"/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2400" b="1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KDP Amazon, </a:t>
            </a:r>
            <a:r>
              <a:rPr lang="en-US" sz="2400" b="1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Bookbaby</a:t>
            </a:r>
            <a:r>
              <a:rPr lang="en-US" sz="2400" b="1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Ingram Spark...)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02B19-664F-7856-65C8-0C96E68066A0}"/>
              </a:ext>
            </a:extLst>
          </p:cNvPr>
          <p:cNvSpPr txBox="1"/>
          <p:nvPr/>
        </p:nvSpPr>
        <p:spPr>
          <a:xfrm>
            <a:off x="3676261" y="578498"/>
            <a:ext cx="447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Concierge Publishers</a:t>
            </a:r>
          </a:p>
        </p:txBody>
      </p:sp>
    </p:spTree>
    <p:extLst>
      <p:ext uri="{BB962C8B-B14F-4D97-AF65-F5344CB8AC3E}">
        <p14:creationId xmlns:p14="http://schemas.microsoft.com/office/powerpoint/2010/main" val="2320471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21D6-E391-18C1-1F22-28E12EBB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80146"/>
            <a:ext cx="7347857" cy="198061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Self-Publish Options  </a:t>
            </a:r>
            <a:br>
              <a:rPr lang="en-US" dirty="0">
                <a:solidFill>
                  <a:srgbClr val="0734E1"/>
                </a:solidFill>
              </a:rPr>
            </a:br>
            <a:r>
              <a:rPr lang="en-US" dirty="0">
                <a:solidFill>
                  <a:srgbClr val="0734E1"/>
                </a:solidFill>
              </a:rPr>
              <a:t>Print, eBook, Both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3973F-1F1E-DF49-B674-84871E2A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4363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Print Book</a:t>
            </a:r>
          </a:p>
          <a:p>
            <a:r>
              <a:rPr lang="en-US" dirty="0"/>
              <a:t>Sold at readings, speaking gigs &amp; book signings</a:t>
            </a:r>
          </a:p>
          <a:p>
            <a:r>
              <a:rPr lang="en-US" dirty="0"/>
              <a:t>Tactile experience for readers</a:t>
            </a:r>
          </a:p>
          <a:p>
            <a:r>
              <a:rPr lang="en-US" dirty="0"/>
              <a:t>49% of readers prefer print</a:t>
            </a:r>
          </a:p>
          <a:p>
            <a:r>
              <a:rPr lang="en-US" dirty="0"/>
              <a:t>Print on demand eliminates inventory &amp; fulfillment issues &amp; costs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86A2D-7FA2-10ED-DC36-6A2CBB923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24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eBook</a:t>
            </a:r>
          </a:p>
          <a:p>
            <a:r>
              <a:rPr lang="en-US" dirty="0"/>
              <a:t>Minimal production costs</a:t>
            </a:r>
          </a:p>
          <a:p>
            <a:r>
              <a:rPr lang="en-US" dirty="0"/>
              <a:t>Affordable distribution-global reach</a:t>
            </a:r>
          </a:p>
          <a:p>
            <a:r>
              <a:rPr lang="en-US" dirty="0"/>
              <a:t>Instant delivery to &amp; highly portable for your readers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D1FC9-19EF-1BE1-9F7F-704D21E4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13" y="0"/>
            <a:ext cx="2574788" cy="257478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26225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F70A98-20C3-BAAB-C1AD-12AD060C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35"/>
            <a:ext cx="10515600" cy="10021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How do you find your genre(s)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D0465-545D-6E17-E02E-03B01F03D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1" y="984069"/>
            <a:ext cx="7358743" cy="58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9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F70A98-20C3-BAAB-C1AD-12AD060C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809264"/>
            <a:ext cx="2385060" cy="6189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USE your </a:t>
            </a:r>
            <a:br>
              <a:rPr lang="en-US" dirty="0">
                <a:solidFill>
                  <a:srgbClr val="0734E1"/>
                </a:solidFill>
              </a:rPr>
            </a:br>
            <a:r>
              <a:rPr lang="en-US" b="1" dirty="0">
                <a:solidFill>
                  <a:srgbClr val="0734E1"/>
                </a:solidFill>
              </a:rPr>
              <a:t>K. S. A.’s!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A7257-F1AF-07D4-CE15-B9AF8902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156754"/>
            <a:ext cx="9022080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68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5C5A-A06C-0CC4-F463-29D0DFA3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409087"/>
            <a:ext cx="9123485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Who would want to read your book?</a:t>
            </a:r>
            <a:br>
              <a:rPr lang="en-US" sz="4400" dirty="0"/>
            </a:br>
            <a:r>
              <a:rPr lang="en-US" sz="4400" dirty="0"/>
              <a:t>           (and don’t say “everyone”) </a:t>
            </a:r>
            <a:br>
              <a:rPr lang="en-US" sz="44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7E807-5A69-D80D-E8CA-C8ED8A22B251}"/>
              </a:ext>
            </a:extLst>
          </p:cNvPr>
          <p:cNvSpPr txBox="1"/>
          <p:nvPr/>
        </p:nvSpPr>
        <p:spPr>
          <a:xfrm>
            <a:off x="606669" y="1546957"/>
            <a:ext cx="1112226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There are different audiences for Fiction and Non-Fiction and even within those two general categories lie a wide variety of reading tastes. </a:t>
            </a:r>
          </a:p>
          <a:p>
            <a:endParaRPr lang="en-US" sz="2000" dirty="0"/>
          </a:p>
          <a:p>
            <a:r>
              <a:rPr lang="en-US" sz="2000" dirty="0"/>
              <a:t>Example Genre:   Fantasy</a:t>
            </a:r>
          </a:p>
          <a:p>
            <a:endParaRPr lang="en-US" sz="2000" dirty="0"/>
          </a:p>
          <a:p>
            <a:r>
              <a:rPr lang="en-US" sz="2000" b="1" dirty="0"/>
              <a:t>Reader Preferences could be:</a:t>
            </a:r>
          </a:p>
          <a:p>
            <a:r>
              <a:rPr lang="en-US" sz="2000" dirty="0">
                <a:solidFill>
                  <a:srgbClr val="0000CC"/>
                </a:solidFill>
              </a:rPr>
              <a:t>Culturally oriented</a:t>
            </a:r>
            <a:r>
              <a:rPr lang="en-US" sz="2000" dirty="0"/>
              <a:t>:    American, mediterranean, Nordic, Egyptian, Hindi, Oriental</a:t>
            </a:r>
          </a:p>
          <a:p>
            <a:r>
              <a:rPr lang="en-US" sz="2000" dirty="0">
                <a:solidFill>
                  <a:srgbClr val="0000CC"/>
                </a:solidFill>
              </a:rPr>
              <a:t>Time period:   </a:t>
            </a:r>
            <a:r>
              <a:rPr lang="en-US" sz="2000" dirty="0"/>
              <a:t>Current, historical, futuristic </a:t>
            </a:r>
          </a:p>
          <a:p>
            <a:r>
              <a:rPr lang="en-US" sz="2000" dirty="0">
                <a:solidFill>
                  <a:srgbClr val="0000CC"/>
                </a:solidFill>
              </a:rPr>
              <a:t>Tone:   </a:t>
            </a:r>
            <a:r>
              <a:rPr lang="en-US" sz="2000" dirty="0"/>
              <a:t>Dark Fantasy (zombies, vampires),  Bright Fantasy (fairy princess), Post-apocalyptic</a:t>
            </a:r>
          </a:p>
          <a:p>
            <a:r>
              <a:rPr lang="en-US" sz="2000" dirty="0"/>
              <a:t>             Children’s Fantasy (Peter Rabbit),   Steampunk,  </a:t>
            </a:r>
            <a:r>
              <a:rPr lang="en-US" sz="2000" dirty="0" err="1"/>
              <a:t>SciFi</a:t>
            </a:r>
            <a:r>
              <a:rPr lang="en-US" sz="2000" dirty="0"/>
              <a:t> Fantasy (Dr. Who)</a:t>
            </a:r>
          </a:p>
          <a:p>
            <a:r>
              <a:rPr lang="en-US" sz="2000" dirty="0"/>
              <a:t>             Young at Heart Fantasy (Grinch Stole Christmas, Willy Wonka),  Romantic Fantasy</a:t>
            </a:r>
          </a:p>
          <a:p>
            <a:r>
              <a:rPr lang="en-US" sz="2000" dirty="0"/>
              <a:t>             Sexual Fantasy,  Adventure Fantasy (Indiana Jones), </a:t>
            </a:r>
          </a:p>
          <a:p>
            <a:r>
              <a:rPr lang="en-US" sz="2000" dirty="0"/>
              <a:t>           </a:t>
            </a:r>
          </a:p>
          <a:p>
            <a:r>
              <a:rPr lang="en-US" sz="2000" dirty="0"/>
              <a:t>              </a:t>
            </a:r>
            <a:r>
              <a:rPr lang="en-US" sz="2000" dirty="0">
                <a:solidFill>
                  <a:srgbClr val="960000"/>
                </a:solidFill>
              </a:rPr>
              <a:t>Knowing your audience allows you to design your marketing (and book</a:t>
            </a:r>
          </a:p>
          <a:p>
            <a:r>
              <a:rPr lang="en-US" sz="2000" dirty="0">
                <a:solidFill>
                  <a:srgbClr val="960000"/>
                </a:solidFill>
              </a:rPr>
              <a:t>               cover) in a style that is calculated to attract that particular group of buyers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69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64E1A-3FB2-C353-4C97-354BDA25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7" y="5005349"/>
            <a:ext cx="1170826" cy="1749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FA3B4-CA4E-3D3A-8586-9C54391A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90" y="4981826"/>
            <a:ext cx="1078786" cy="174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A719A-2B04-A647-1463-6174C38D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258" y="4991455"/>
            <a:ext cx="1170826" cy="1753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54D0D-E3C2-5BB6-A0BD-6AD1A98FF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512" y="5005349"/>
            <a:ext cx="1150494" cy="1725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4419B7-AE78-53E0-D4C3-D655E81D6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902" y="4989864"/>
            <a:ext cx="1170826" cy="174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4227D-CC06-8F65-D68D-C00990F66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156" y="4983286"/>
            <a:ext cx="1170826" cy="17562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816A37-9300-E2BE-9262-FE776E8576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008" b="54410"/>
          <a:stretch/>
        </p:blipFill>
        <p:spPr>
          <a:xfrm>
            <a:off x="7601379" y="4864813"/>
            <a:ext cx="4429659" cy="1993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20B0A7-C70B-4F5E-D7E9-80789FBBB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562" y="229549"/>
            <a:ext cx="1405645" cy="1655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B0E42-50A6-4372-16D0-6264C8595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1420" y="3541069"/>
            <a:ext cx="1280660" cy="1326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0C32ED-F36F-3843-F3AE-87307691E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304" y="1821469"/>
            <a:ext cx="1858159" cy="16075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8D4E49-1035-28B9-E89B-232D0E51EA0B}"/>
              </a:ext>
            </a:extLst>
          </p:cNvPr>
          <p:cNvSpPr txBox="1"/>
          <p:nvPr/>
        </p:nvSpPr>
        <p:spPr>
          <a:xfrm>
            <a:off x="497045" y="534209"/>
            <a:ext cx="884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Cornelia Gamlem, Author, Consultant, Speaker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AD7CF-841C-C65A-1991-229498AC8F25}"/>
              </a:ext>
            </a:extLst>
          </p:cNvPr>
          <p:cNvSpPr txBox="1"/>
          <p:nvPr/>
        </p:nvSpPr>
        <p:spPr>
          <a:xfrm>
            <a:off x="633524" y="1152765"/>
            <a:ext cx="8841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Cornelia has been writing throughout her career, starting with articles for corporate and professional publications. In 2012, she co-authored her first book with her colleague Barbara Mitchell. Throughout her career, she has been quoted in and written articles for numerous publications. She is also a frequent guest on podcasts and radio as well </a:t>
            </a:r>
            <a:r>
              <a:rPr lang="en-US" sz="2400"/>
              <a:t>as a webinar </a:t>
            </a:r>
            <a:r>
              <a:rPr lang="en-US" sz="2400" dirty="0"/>
              <a:t>presenter.</a:t>
            </a:r>
          </a:p>
          <a:p>
            <a:endParaRPr lang="en-US" sz="2400" dirty="0"/>
          </a:p>
          <a:p>
            <a:r>
              <a:rPr lang="en-US" sz="2400" dirty="0"/>
              <a:t>In addition to the awards she has received for her books and articles, her books have been named to many business “must-read” lists.</a:t>
            </a:r>
          </a:p>
        </p:txBody>
      </p:sp>
    </p:spTree>
    <p:extLst>
      <p:ext uri="{BB962C8B-B14F-4D97-AF65-F5344CB8AC3E}">
        <p14:creationId xmlns:p14="http://schemas.microsoft.com/office/powerpoint/2010/main" val="46186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31"/>
            <a:ext cx="10515600" cy="7794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734E1"/>
                </a:solidFill>
              </a:rPr>
              <a:t>Finding YOUR Target Audience?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8521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87BC8-F34D-9C96-6F5A-B9F135938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81142" y="3562509"/>
            <a:ext cx="3295491" cy="329549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030231-A947-416E-33F2-25FAB495C417}"/>
              </a:ext>
            </a:extLst>
          </p:cNvPr>
          <p:cNvSpPr txBox="1">
            <a:spLocks/>
          </p:cNvSpPr>
          <p:nvPr/>
        </p:nvSpPr>
        <p:spPr>
          <a:xfrm>
            <a:off x="688911" y="125333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0734E1"/>
                </a:solidFill>
              </a:rPr>
              <a:t>Nonfiction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Memoir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Business, Leadership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Human Resources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Spirituality, Religion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Gardening, Solar Cooking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Crafts, Hobbies</a:t>
            </a:r>
          </a:p>
          <a:p>
            <a:pPr fontAlgn="base"/>
            <a:r>
              <a:rPr lang="en-US" dirty="0">
                <a:solidFill>
                  <a:srgbClr val="031C00"/>
                </a:solidFill>
              </a:rPr>
              <a:t>Travel</a:t>
            </a:r>
          </a:p>
          <a:p>
            <a:pPr fontAlgn="base"/>
            <a:endParaRPr lang="en-US" dirty="0">
              <a:solidFill>
                <a:srgbClr val="031C00"/>
              </a:solidFill>
            </a:endParaRPr>
          </a:p>
          <a:p>
            <a:pPr fontAlgn="base"/>
            <a:endParaRPr lang="en-US" dirty="0">
              <a:solidFill>
                <a:srgbClr val="031C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ECCBC5-1A62-7BAB-7951-AF4A17FD4383}"/>
              </a:ext>
            </a:extLst>
          </p:cNvPr>
          <p:cNvSpPr txBox="1">
            <a:spLocks/>
          </p:cNvSpPr>
          <p:nvPr/>
        </p:nvSpPr>
        <p:spPr>
          <a:xfrm>
            <a:off x="5870511" y="125333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0734E1"/>
                </a:solidFill>
              </a:rPr>
              <a:t>Fiction</a:t>
            </a:r>
          </a:p>
          <a:p>
            <a:r>
              <a:rPr lang="en-US" dirty="0"/>
              <a:t>Short stories </a:t>
            </a:r>
          </a:p>
          <a:p>
            <a:r>
              <a:rPr lang="en-US" dirty="0"/>
              <a:t>Mystery, Romance, </a:t>
            </a:r>
            <a:r>
              <a:rPr lang="en-US" dirty="0" err="1"/>
              <a:t>SciFi</a:t>
            </a:r>
            <a:endParaRPr lang="en-US" dirty="0"/>
          </a:p>
          <a:p>
            <a:r>
              <a:rPr lang="en-US" dirty="0"/>
              <a:t>Creative nonfiction</a:t>
            </a:r>
          </a:p>
          <a:p>
            <a:r>
              <a:rPr lang="en-US" dirty="0"/>
              <a:t>Adventure</a:t>
            </a:r>
          </a:p>
          <a:p>
            <a:r>
              <a:rPr lang="en-US" dirty="0"/>
              <a:t>Children’s Stories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48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Your Audience Means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2780" cy="4351338"/>
          </a:xfrm>
        </p:spPr>
        <p:txBody>
          <a:bodyPr/>
          <a:lstStyle/>
          <a:p>
            <a:r>
              <a:rPr lang="en-US" dirty="0"/>
              <a:t>Who will be reading your book?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r>
              <a:rPr lang="en-US" dirty="0"/>
              <a:t>How will you motivate them to invest time and money in it?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will you excite them to support it?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6DDBA-4104-F336-690A-208F5609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06" y="2883119"/>
            <a:ext cx="3693894" cy="36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3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Your Audience is Your Target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they?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r>
              <a:rPr lang="en-US" dirty="0"/>
              <a:t>How will you find them?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will you reach them?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6DDBA-4104-F336-690A-208F5609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44" y="2483069"/>
            <a:ext cx="3693894" cy="36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3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301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Identifying Your Audience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59C85-FFC3-C93A-4218-550CCEC5D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2" b="31006"/>
          <a:stretch/>
        </p:blipFill>
        <p:spPr>
          <a:xfrm>
            <a:off x="2499361" y="987494"/>
            <a:ext cx="7067642" cy="5474266"/>
          </a:xfrm>
          <a:prstGeom prst="rect">
            <a:avLst/>
          </a:prstGeom>
          <a:effectLst>
            <a:softEdge rad="301590"/>
          </a:effectLst>
        </p:spPr>
      </p:pic>
    </p:spTree>
    <p:extLst>
      <p:ext uri="{BB962C8B-B14F-4D97-AF65-F5344CB8AC3E}">
        <p14:creationId xmlns:p14="http://schemas.microsoft.com/office/powerpoint/2010/main" val="1554211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CC21898-F487-DCAA-53B1-A53E7D644AF0}"/>
              </a:ext>
            </a:extLst>
          </p:cNvPr>
          <p:cNvGrpSpPr/>
          <p:nvPr/>
        </p:nvGrpSpPr>
        <p:grpSpPr>
          <a:xfrm>
            <a:off x="2198918" y="973708"/>
            <a:ext cx="7479399" cy="5324222"/>
            <a:chOff x="2579919" y="900135"/>
            <a:chExt cx="7479399" cy="537341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0D17A77-A407-7509-C8AD-07783898EDC5}"/>
                </a:ext>
              </a:extLst>
            </p:cNvPr>
            <p:cNvSpPr/>
            <p:nvPr/>
          </p:nvSpPr>
          <p:spPr>
            <a:xfrm>
              <a:off x="5072742" y="1981199"/>
              <a:ext cx="2558143" cy="2667001"/>
            </a:xfrm>
            <a:prstGeom prst="ellipse">
              <a:avLst/>
            </a:prstGeom>
            <a:noFill/>
            <a:ln w="476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4EEF45E-96A6-BF31-8AD2-F1C30ED08819}"/>
                </a:ext>
              </a:extLst>
            </p:cNvPr>
            <p:cNvCxnSpPr>
              <a:cxnSpLocks/>
              <a:stCxn id="2" idx="7"/>
            </p:cNvCxnSpPr>
            <p:nvPr/>
          </p:nvCxnSpPr>
          <p:spPr>
            <a:xfrm flipV="1">
              <a:off x="7256254" y="1719943"/>
              <a:ext cx="842717" cy="65182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BEE452-0CFE-7BB8-EF9D-C848C7696CAE}"/>
                </a:ext>
              </a:extLst>
            </p:cNvPr>
            <p:cNvCxnSpPr>
              <a:stCxn id="2" idx="1"/>
            </p:cNvCxnSpPr>
            <p:nvPr/>
          </p:nvCxnSpPr>
          <p:spPr>
            <a:xfrm flipH="1" flipV="1">
              <a:off x="4604656" y="1719943"/>
              <a:ext cx="842717" cy="6518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9FC4F8-6C99-5B63-8A1D-E6DDC76EA89D}"/>
                </a:ext>
              </a:extLst>
            </p:cNvPr>
            <p:cNvCxnSpPr>
              <a:stCxn id="2" idx="6"/>
            </p:cNvCxnSpPr>
            <p:nvPr/>
          </p:nvCxnSpPr>
          <p:spPr>
            <a:xfrm flipV="1">
              <a:off x="7630885" y="3314699"/>
              <a:ext cx="146957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789A95-D75C-E3A8-E6AA-2D7076D131D7}"/>
                </a:ext>
              </a:extLst>
            </p:cNvPr>
            <p:cNvCxnSpPr>
              <a:stCxn id="2" idx="2"/>
            </p:cNvCxnSpPr>
            <p:nvPr/>
          </p:nvCxnSpPr>
          <p:spPr>
            <a:xfrm flipH="1" flipV="1">
              <a:off x="3581400" y="3314699"/>
              <a:ext cx="149134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902D4B-7BC0-FE27-1A6A-774EF4963906}"/>
                </a:ext>
              </a:extLst>
            </p:cNvPr>
            <p:cNvCxnSpPr>
              <a:stCxn id="2" idx="5"/>
            </p:cNvCxnSpPr>
            <p:nvPr/>
          </p:nvCxnSpPr>
          <p:spPr>
            <a:xfrm>
              <a:off x="7256254" y="4257627"/>
              <a:ext cx="608673" cy="69537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5B43B0-2766-82CB-5107-45B40133A32F}"/>
                </a:ext>
              </a:extLst>
            </p:cNvPr>
            <p:cNvCxnSpPr>
              <a:cxnSpLocks/>
              <a:stCxn id="2" idx="4"/>
            </p:cNvCxnSpPr>
            <p:nvPr/>
          </p:nvCxnSpPr>
          <p:spPr>
            <a:xfrm>
              <a:off x="6351814" y="4648200"/>
              <a:ext cx="0" cy="6966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B8017F1-32FF-6777-7971-44A3202D5DEF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4517571" y="4257627"/>
              <a:ext cx="929802" cy="6518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06C7EB2-6A1C-1C41-6D35-0BFCC869D334}"/>
                </a:ext>
              </a:extLst>
            </p:cNvPr>
            <p:cNvSpPr/>
            <p:nvPr/>
          </p:nvSpPr>
          <p:spPr>
            <a:xfrm>
              <a:off x="7943851" y="937203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302595-2381-3B94-9CA1-8A6BDE20CFA0}"/>
                </a:ext>
              </a:extLst>
            </p:cNvPr>
            <p:cNvSpPr/>
            <p:nvPr/>
          </p:nvSpPr>
          <p:spPr>
            <a:xfrm>
              <a:off x="9057837" y="2843235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BCC965-DA33-152C-4950-50A56F7D634D}"/>
                </a:ext>
              </a:extLst>
            </p:cNvPr>
            <p:cNvSpPr/>
            <p:nvPr/>
          </p:nvSpPr>
          <p:spPr>
            <a:xfrm>
              <a:off x="7767885" y="4786336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01B8F3-09FC-4EE5-1FB7-FE48333142B7}"/>
                </a:ext>
              </a:extLst>
            </p:cNvPr>
            <p:cNvSpPr/>
            <p:nvPr/>
          </p:nvSpPr>
          <p:spPr>
            <a:xfrm>
              <a:off x="5851996" y="5330622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199417-1561-8A26-1CBD-2A29E0F7C25E}"/>
                </a:ext>
              </a:extLst>
            </p:cNvPr>
            <p:cNvSpPr/>
            <p:nvPr/>
          </p:nvSpPr>
          <p:spPr>
            <a:xfrm>
              <a:off x="3641740" y="4786336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2E01204-468C-2637-60E9-85515C74FFBD}"/>
                </a:ext>
              </a:extLst>
            </p:cNvPr>
            <p:cNvSpPr/>
            <p:nvPr/>
          </p:nvSpPr>
          <p:spPr>
            <a:xfrm>
              <a:off x="2579919" y="2957536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A77C224-6F71-5554-769E-33C7476B27D3}"/>
                </a:ext>
              </a:extLst>
            </p:cNvPr>
            <p:cNvSpPr/>
            <p:nvPr/>
          </p:nvSpPr>
          <p:spPr>
            <a:xfrm>
              <a:off x="3732002" y="900135"/>
              <a:ext cx="1001481" cy="94292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BDD6D0-A853-3A11-BAEF-0B888FE1A286}"/>
              </a:ext>
            </a:extLst>
          </p:cNvPr>
          <p:cNvCxnSpPr>
            <a:cxnSpLocks/>
          </p:cNvCxnSpPr>
          <p:nvPr/>
        </p:nvCxnSpPr>
        <p:spPr>
          <a:xfrm flipH="1" flipV="1">
            <a:off x="1841465" y="1797832"/>
            <a:ext cx="2893848" cy="11518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D8B523-27D0-7A99-8729-9F2D1A0C45C8}"/>
              </a:ext>
            </a:extLst>
          </p:cNvPr>
          <p:cNvCxnSpPr>
            <a:cxnSpLocks/>
          </p:cNvCxnSpPr>
          <p:nvPr/>
        </p:nvCxnSpPr>
        <p:spPr>
          <a:xfrm flipH="1" flipV="1">
            <a:off x="7162335" y="3904591"/>
            <a:ext cx="2721894" cy="10827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62018-EC26-C55F-596E-84797894B896}"/>
              </a:ext>
            </a:extLst>
          </p:cNvPr>
          <p:cNvCxnSpPr>
            <a:cxnSpLocks/>
          </p:cNvCxnSpPr>
          <p:nvPr/>
        </p:nvCxnSpPr>
        <p:spPr>
          <a:xfrm flipV="1">
            <a:off x="7125630" y="1698547"/>
            <a:ext cx="2552687" cy="1159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1DA6A9-C337-A05E-17BD-DB54FFC2D987}"/>
              </a:ext>
            </a:extLst>
          </p:cNvPr>
          <p:cNvCxnSpPr>
            <a:cxnSpLocks/>
          </p:cNvCxnSpPr>
          <p:nvPr/>
        </p:nvCxnSpPr>
        <p:spPr>
          <a:xfrm flipV="1">
            <a:off x="2154901" y="3768801"/>
            <a:ext cx="2568159" cy="12692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DA2058D-9B1A-79E8-A790-96E702927B61}"/>
              </a:ext>
            </a:extLst>
          </p:cNvPr>
          <p:cNvSpPr/>
          <p:nvPr/>
        </p:nvSpPr>
        <p:spPr>
          <a:xfrm>
            <a:off x="9572677" y="971083"/>
            <a:ext cx="1001481" cy="942927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61614E-C0B9-7B35-7E9D-E5E5AF2DE818}"/>
              </a:ext>
            </a:extLst>
          </p:cNvPr>
          <p:cNvSpPr/>
          <p:nvPr/>
        </p:nvSpPr>
        <p:spPr>
          <a:xfrm>
            <a:off x="9830238" y="4726089"/>
            <a:ext cx="1001481" cy="942927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BF97F4-CE65-CB1C-3B45-E73BD86C8099}"/>
              </a:ext>
            </a:extLst>
          </p:cNvPr>
          <p:cNvSpPr/>
          <p:nvPr/>
        </p:nvSpPr>
        <p:spPr>
          <a:xfrm>
            <a:off x="1275925" y="4853060"/>
            <a:ext cx="1001481" cy="942927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D7CFA6-3493-6B43-C5F4-B617720F318E}"/>
              </a:ext>
            </a:extLst>
          </p:cNvPr>
          <p:cNvSpPr/>
          <p:nvPr/>
        </p:nvSpPr>
        <p:spPr>
          <a:xfrm>
            <a:off x="899414" y="1062013"/>
            <a:ext cx="1001481" cy="942927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693AF-B6D9-5846-030A-2A196C291E5C}"/>
              </a:ext>
            </a:extLst>
          </p:cNvPr>
          <p:cNvSpPr txBox="1"/>
          <p:nvPr/>
        </p:nvSpPr>
        <p:spPr>
          <a:xfrm>
            <a:off x="4317478" y="363782"/>
            <a:ext cx="3522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734E1"/>
                </a:solidFill>
              </a:rPr>
              <a:t>Your Audience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8855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E5BA0-C11B-2C51-2648-69B009F1F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7910"/>
            <a:ext cx="10744200" cy="519529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It was early in the development of a new product, and someone asked this question. I’m not sure the word “marketing” means what you think it means.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Later, we will get to the promotion and advertising part. But right now, this is marketing. All of it.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The product </a:t>
            </a:r>
            <a:r>
              <a:rPr lang="en-US" sz="2400" dirty="0">
                <a:solidFill>
                  <a:srgbClr val="0734E1"/>
                </a:solidFill>
              </a:rPr>
              <a:t>(book)</a:t>
            </a:r>
            <a:r>
              <a:rPr lang="en-US" sz="2400" dirty="0"/>
              <a:t>. The warranty </a:t>
            </a:r>
            <a:r>
              <a:rPr lang="en-US" sz="2400" dirty="0">
                <a:solidFill>
                  <a:srgbClr val="0734E1"/>
                </a:solidFill>
              </a:rPr>
              <a:t>(disclaimers &amp; copyright)</a:t>
            </a:r>
            <a:r>
              <a:rPr lang="en-US" sz="2400" dirty="0"/>
              <a:t>. The team </a:t>
            </a:r>
            <a:r>
              <a:rPr lang="en-US" sz="2400" dirty="0">
                <a:solidFill>
                  <a:srgbClr val="0734E1"/>
                </a:solidFill>
              </a:rPr>
              <a:t>(editors, designers, etc.)</a:t>
            </a:r>
            <a:r>
              <a:rPr lang="en-US" sz="2400" dirty="0"/>
              <a:t>. The color choices </a:t>
            </a:r>
            <a:r>
              <a:rPr lang="en-US" sz="2400" dirty="0">
                <a:solidFill>
                  <a:srgbClr val="0734E1"/>
                </a:solidFill>
              </a:rPr>
              <a:t>(cover)</a:t>
            </a:r>
            <a:r>
              <a:rPr lang="en-US" sz="2400" dirty="0"/>
              <a:t>. The pricing. The way it feels in your hand. </a:t>
            </a:r>
            <a:r>
              <a:rPr lang="en-US" sz="2400" b="1" dirty="0"/>
              <a:t>The urgency we have to tell our friends…</a:t>
            </a:r>
            <a:br>
              <a:rPr lang="en-US" sz="1400" b="1" dirty="0"/>
            </a:br>
            <a:endParaRPr lang="en-US" sz="14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If you wait until you’re done </a:t>
            </a:r>
            <a:r>
              <a:rPr lang="en-US" sz="2400" dirty="0">
                <a:solidFill>
                  <a:srgbClr val="0734E1"/>
                </a:solidFill>
              </a:rPr>
              <a:t>(writing)</a:t>
            </a:r>
            <a:r>
              <a:rPr lang="en-US" sz="2400" dirty="0"/>
              <a:t> before you do the marketing, you’ve waited far too long. </a:t>
            </a:r>
          </a:p>
          <a:p>
            <a:pPr marL="0" indent="0" algn="r">
              <a:buNone/>
            </a:pPr>
            <a:r>
              <a:rPr lang="en-US" dirty="0"/>
              <a:t>Seth Godin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837BD9-C426-10CA-A259-DA5869E2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When Do We Get to the Marketing Part?</a:t>
            </a:r>
          </a:p>
        </p:txBody>
      </p:sp>
    </p:spTree>
    <p:extLst>
      <p:ext uri="{BB962C8B-B14F-4D97-AF65-F5344CB8AC3E}">
        <p14:creationId xmlns:p14="http://schemas.microsoft.com/office/powerpoint/2010/main" val="3691776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How Will You Reach Your Target Market?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Advertising? </a:t>
            </a:r>
          </a:p>
          <a:p>
            <a:pPr lvl="1"/>
            <a:r>
              <a:rPr lang="en-US" dirty="0"/>
              <a:t>Amazon Ads</a:t>
            </a:r>
          </a:p>
          <a:p>
            <a:pPr lvl="1"/>
            <a:r>
              <a:rPr lang="en-US" dirty="0"/>
              <a:t>Social ads – Google, Facebook, LinkedIn</a:t>
            </a:r>
          </a:p>
          <a:p>
            <a:r>
              <a:rPr lang="en-US" dirty="0"/>
              <a:t>Book Publicity</a:t>
            </a:r>
          </a:p>
          <a:p>
            <a:pPr lvl="1"/>
            <a:r>
              <a:rPr lang="en-US" dirty="0"/>
              <a:t>External, driven by publicists and connections</a:t>
            </a:r>
          </a:p>
          <a:p>
            <a:pPr lvl="1"/>
            <a:r>
              <a:rPr lang="en-US" dirty="0"/>
              <a:t>Think: Press releases, media interviews and coverage</a:t>
            </a:r>
          </a:p>
          <a:p>
            <a:r>
              <a:rPr lang="en-US" dirty="0"/>
              <a:t>Book Marketing</a:t>
            </a:r>
          </a:p>
          <a:p>
            <a:pPr lvl="1"/>
            <a:r>
              <a:rPr lang="en-US" dirty="0"/>
              <a:t>Internally driven by you as the author</a:t>
            </a:r>
          </a:p>
          <a:p>
            <a:pPr lvl="1"/>
            <a:r>
              <a:rPr lang="en-US" dirty="0"/>
              <a:t>Prepublication</a:t>
            </a:r>
          </a:p>
          <a:p>
            <a:pPr lvl="1"/>
            <a:r>
              <a:rPr lang="en-US" dirty="0"/>
              <a:t>Ongoing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6DDBA-4104-F336-690A-208F5609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51" y="2618006"/>
            <a:ext cx="3693894" cy="36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76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4" y="7064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Developing Your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8836" y="1396206"/>
            <a:ext cx="10853052" cy="5225640"/>
          </a:xfrm>
        </p:spPr>
        <p:txBody>
          <a:bodyPr>
            <a:normAutofit/>
          </a:bodyPr>
          <a:lstStyle/>
          <a:p>
            <a:pPr marL="2408238" indent="-227013">
              <a:buNone/>
            </a:pPr>
            <a:r>
              <a:rPr lang="en-US" sz="3600" dirty="0">
                <a:solidFill>
                  <a:srgbClr val="0734E1"/>
                </a:solidFill>
              </a:rPr>
              <a:t>What’s Your Platform? – your ability to reach</a:t>
            </a:r>
          </a:p>
          <a:p>
            <a:pPr marL="2408238" indent="-227013">
              <a:buNone/>
            </a:pPr>
            <a:r>
              <a:rPr lang="en-US" sz="3600" dirty="0">
                <a:solidFill>
                  <a:srgbClr val="0734E1"/>
                </a:solidFill>
              </a:rPr>
              <a:t>people who may want to buy your book</a:t>
            </a:r>
          </a:p>
          <a:p>
            <a:pPr marL="2408238" indent="-227013"/>
            <a:r>
              <a:rPr lang="en-US" sz="3500" dirty="0"/>
              <a:t>Website</a:t>
            </a:r>
          </a:p>
          <a:p>
            <a:pPr marL="2408238" indent="-227013"/>
            <a:r>
              <a:rPr lang="en-US" sz="3500" dirty="0"/>
              <a:t>Mailing List</a:t>
            </a:r>
          </a:p>
          <a:p>
            <a:pPr marL="2408238" indent="-227013"/>
            <a:r>
              <a:rPr lang="en-US" sz="3500" dirty="0"/>
              <a:t>Social Media</a:t>
            </a:r>
          </a:p>
          <a:p>
            <a:pPr marL="2408238" indent="-227013"/>
            <a:r>
              <a:rPr lang="en-US" sz="3500" dirty="0"/>
              <a:t>Prior Articles &amp; Short Stories</a:t>
            </a:r>
          </a:p>
          <a:p>
            <a:pPr marL="2408238" indent="-227013"/>
            <a:r>
              <a:rPr lang="en-US" sz="3500" dirty="0"/>
              <a:t>Speaking</a:t>
            </a:r>
          </a:p>
          <a:p>
            <a:pPr marL="2181225" indent="0">
              <a:buNone/>
            </a:pPr>
            <a:r>
              <a:rPr lang="en-US" sz="3200" dirty="0">
                <a:solidFill>
                  <a:srgbClr val="0734E1"/>
                </a:solidFill>
              </a:rPr>
              <a:t>Your Platform</a:t>
            </a:r>
            <a:r>
              <a:rPr lang="en-US" sz="3500" dirty="0">
                <a:solidFill>
                  <a:srgbClr val="0734E1"/>
                </a:solidFill>
              </a:rPr>
              <a:t> is your credibility</a:t>
            </a:r>
            <a:endParaRPr lang="en-US" sz="3500" dirty="0"/>
          </a:p>
          <a:p>
            <a:pPr marL="7662863">
              <a:buNone/>
            </a:pPr>
            <a:endParaRPr lang="en-US" sz="3600" dirty="0">
              <a:solidFill>
                <a:srgbClr val="0734E1"/>
              </a:solidFill>
            </a:endParaRPr>
          </a:p>
          <a:p>
            <a:pPr marL="7662863" lvl="1"/>
            <a:endParaRPr lang="en-US" dirty="0"/>
          </a:p>
          <a:p>
            <a:pPr marL="7662863"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A4336-07DE-7EDA-F2F2-0CD984B3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2" y="3764509"/>
            <a:ext cx="2574788" cy="25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C693AF-B6D9-5846-030A-2A196C291E5C}"/>
              </a:ext>
            </a:extLst>
          </p:cNvPr>
          <p:cNvSpPr txBox="1"/>
          <p:nvPr/>
        </p:nvSpPr>
        <p:spPr>
          <a:xfrm>
            <a:off x="2846070" y="363782"/>
            <a:ext cx="6046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734E1"/>
                </a:solidFill>
              </a:rPr>
              <a:t>Exercise: Your Author’s Platform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87999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23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Prepublication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789E3-7AE5-6C04-9D39-0ECB493D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Discovery</a:t>
            </a:r>
          </a:p>
          <a:p>
            <a:r>
              <a:rPr lang="en-US" sz="3200" dirty="0"/>
              <a:t>Establish your Platform and Website</a:t>
            </a:r>
          </a:p>
          <a:p>
            <a:r>
              <a:rPr lang="en-US" sz="3200" dirty="0"/>
              <a:t>Metadata</a:t>
            </a:r>
          </a:p>
          <a:p>
            <a:pPr lvl="1"/>
            <a:r>
              <a:rPr lang="en-US" sz="2800" dirty="0"/>
              <a:t>Keywords</a:t>
            </a:r>
          </a:p>
          <a:p>
            <a:pPr lvl="1"/>
            <a:r>
              <a:rPr lang="en-US" sz="2800" dirty="0"/>
              <a:t>Book Title</a:t>
            </a:r>
          </a:p>
          <a:p>
            <a:pPr lvl="1"/>
            <a:r>
              <a:rPr lang="en-US" sz="2800" dirty="0"/>
              <a:t>Book Description</a:t>
            </a:r>
          </a:p>
          <a:p>
            <a:pPr lvl="1"/>
            <a:r>
              <a:rPr lang="en-US" sz="2800" dirty="0"/>
              <a:t>Author’s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23593-9057-D0EC-2F05-7AB00BBEE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16" y="2990626"/>
            <a:ext cx="3420213" cy="34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895D-2AA8-AF88-01D9-93F38936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What We’ll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BFE64-D47E-3784-B55A-039384E4C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1180378" cy="2891789"/>
          </a:xfrm>
        </p:spPr>
        <p:txBody>
          <a:bodyPr>
            <a:normAutofit/>
          </a:bodyPr>
          <a:lstStyle/>
          <a:p>
            <a:r>
              <a:rPr lang="en-US" dirty="0"/>
              <a:t>Writer versus Author</a:t>
            </a:r>
          </a:p>
          <a:p>
            <a:r>
              <a:rPr lang="en-US" dirty="0"/>
              <a:t>What kinds/styles of writing do you want to pursue?</a:t>
            </a:r>
          </a:p>
          <a:p>
            <a:r>
              <a:rPr lang="en-US" dirty="0"/>
              <a:t>Identifying your </a:t>
            </a:r>
            <a:r>
              <a:rPr lang="en-US" dirty="0">
                <a:solidFill>
                  <a:srgbClr val="FF0000"/>
                </a:solidFill>
              </a:rPr>
              <a:t>target audience</a:t>
            </a:r>
          </a:p>
          <a:p>
            <a:r>
              <a:rPr lang="en-US" dirty="0"/>
              <a:t>Planning for your BOOK</a:t>
            </a:r>
          </a:p>
          <a:p>
            <a:endParaRPr lang="en-US" dirty="0"/>
          </a:p>
          <a:p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713C6-3F35-3537-CEE9-104F1A6CF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57029" y="2653110"/>
            <a:ext cx="3861550" cy="38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91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Ongoing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sz="3200" dirty="0"/>
              <a:t>Website/social media updates</a:t>
            </a:r>
          </a:p>
          <a:p>
            <a:r>
              <a:rPr lang="en-US" sz="3200" dirty="0"/>
              <a:t>Newsletters</a:t>
            </a:r>
          </a:p>
          <a:p>
            <a:r>
              <a:rPr lang="en-US" sz="3200" dirty="0"/>
              <a:t>Blogs — your own &amp; guest posts</a:t>
            </a:r>
          </a:p>
          <a:p>
            <a:r>
              <a:rPr lang="en-US" sz="3200" dirty="0"/>
              <a:t>Podcasts &amp; webinars</a:t>
            </a:r>
          </a:p>
          <a:p>
            <a:r>
              <a:rPr lang="en-US" sz="3200" dirty="0"/>
              <a:t>Personal appearances – speaking and book signings</a:t>
            </a:r>
          </a:p>
          <a:p>
            <a:r>
              <a:rPr lang="en-US" sz="3200" dirty="0"/>
              <a:t>Articles &amp; short stories</a:t>
            </a:r>
          </a:p>
          <a:p>
            <a:pPr lvl="1"/>
            <a:r>
              <a:rPr lang="en-US" sz="3200" dirty="0"/>
              <a:t>Magazines, on-line platforms, self-publish</a:t>
            </a:r>
          </a:p>
          <a:p>
            <a:r>
              <a:rPr lang="en-US" sz="3200" dirty="0"/>
              <a:t>Enter short story contests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1C2A2-B00F-993E-BF28-5622A1FB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2731" y="931113"/>
            <a:ext cx="2827020" cy="28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1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Launch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Presales and preorders</a:t>
            </a:r>
          </a:p>
          <a:p>
            <a:r>
              <a:rPr lang="en-US" sz="3200" dirty="0"/>
              <a:t>Sales Pages: Amazon, B&amp;N, </a:t>
            </a:r>
            <a:r>
              <a:rPr lang="en-US" sz="3200" dirty="0" err="1"/>
              <a:t>Indiebound.org</a:t>
            </a:r>
            <a:r>
              <a:rPr lang="en-US" sz="3200" dirty="0"/>
              <a:t> </a:t>
            </a:r>
          </a:p>
          <a:p>
            <a:r>
              <a:rPr lang="en-US" sz="3200" dirty="0"/>
              <a:t>Claim your book on Goodreads</a:t>
            </a:r>
          </a:p>
          <a:p>
            <a:r>
              <a:rPr lang="en-US" sz="3200" dirty="0"/>
              <a:t>Amazon Author’s Page – Author Central </a:t>
            </a:r>
          </a:p>
          <a:p>
            <a:pPr lvl="1"/>
            <a:r>
              <a:rPr lang="en-US" sz="3200" dirty="0"/>
              <a:t>Claim your book after the sales page posts.</a:t>
            </a:r>
          </a:p>
          <a:p>
            <a:pPr lvl="1"/>
            <a:r>
              <a:rPr lang="en-US" sz="3200" dirty="0"/>
              <a:t>Visit</a:t>
            </a:r>
            <a:r>
              <a:rPr lang="en-US" sz="3200" u="sng" dirty="0">
                <a:hlinkClick r:id="rId2"/>
              </a:rPr>
              <a:t> http://AuthorCentral.Amazon.com</a:t>
            </a:r>
            <a:r>
              <a:rPr lang="en-US" sz="3200" u="sng" dirty="0"/>
              <a:t>.</a:t>
            </a:r>
            <a:r>
              <a:rPr lang="en-US" sz="3200" dirty="0"/>
              <a:t> </a:t>
            </a:r>
          </a:p>
          <a:p>
            <a:r>
              <a:rPr lang="en-US" sz="3200" dirty="0"/>
              <a:t>Reviewers (including Amazon reviews)</a:t>
            </a:r>
          </a:p>
          <a:p>
            <a:r>
              <a:rPr lang="en-US" sz="3200" dirty="0"/>
              <a:t>Sample launch plan included on handout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F81E1-46CF-6F6C-32FC-804343A1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75470" y="4296172"/>
            <a:ext cx="2286000" cy="21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67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Oh, those pesty Business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542"/>
            <a:ext cx="10515600" cy="5103223"/>
          </a:xfrm>
        </p:spPr>
        <p:txBody>
          <a:bodyPr>
            <a:normAutofit/>
          </a:bodyPr>
          <a:lstStyle/>
          <a:p>
            <a:r>
              <a:rPr lang="en-US" dirty="0"/>
              <a:t>Gross Receipts Taxes or Sales Taxes</a:t>
            </a:r>
          </a:p>
          <a:p>
            <a:r>
              <a:rPr lang="en-US" dirty="0"/>
              <a:t>Income and income taxes</a:t>
            </a:r>
          </a:p>
          <a:p>
            <a:pPr lvl="1"/>
            <a:r>
              <a:rPr lang="en-US" dirty="0"/>
              <a:t>Track your deductible expenses</a:t>
            </a:r>
          </a:p>
          <a:p>
            <a:pPr lvl="1"/>
            <a:r>
              <a:rPr lang="en-US" dirty="0"/>
              <a:t>IRS Form Schedule C for business income and expenses</a:t>
            </a:r>
          </a:p>
          <a:p>
            <a:r>
              <a:rPr lang="en-US" dirty="0"/>
              <a:t>Business Structure? (Why are your writing?)</a:t>
            </a:r>
          </a:p>
          <a:p>
            <a:pPr lvl="1"/>
            <a:r>
              <a:rPr lang="en-US" dirty="0"/>
              <a:t>Sole proprietorship, partnership, LLC?</a:t>
            </a:r>
          </a:p>
          <a:p>
            <a:pPr lvl="1"/>
            <a:r>
              <a:rPr lang="en-US" dirty="0"/>
              <a:t>Do you need to form an limited liability corporation (LLC)?</a:t>
            </a:r>
          </a:p>
          <a:p>
            <a:r>
              <a:rPr lang="en-US" dirty="0"/>
              <a:t>Legal and tax implications. </a:t>
            </a:r>
          </a:p>
          <a:p>
            <a:r>
              <a:rPr lang="en-US" dirty="0"/>
              <a:t>Copyrights – Liabilities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Get professional advice.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7B83E-D59C-EA03-2BA4-513D72465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9" y="2864305"/>
            <a:ext cx="3628571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Oh, those pesty Technical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Software for writing</a:t>
            </a:r>
          </a:p>
          <a:p>
            <a:pPr lvl="1"/>
            <a:r>
              <a:rPr lang="en-US" sz="3200" dirty="0"/>
              <a:t>MS Word</a:t>
            </a:r>
          </a:p>
          <a:p>
            <a:pPr lvl="1"/>
            <a:r>
              <a:rPr lang="en-US" sz="3200" dirty="0"/>
              <a:t>Pages (Mac); Google Docs; </a:t>
            </a:r>
            <a:r>
              <a:rPr lang="en-US" sz="3200" dirty="0" err="1"/>
              <a:t>Indesign</a:t>
            </a:r>
            <a:endParaRPr lang="en-US" sz="3200" dirty="0"/>
          </a:p>
          <a:p>
            <a:pPr lvl="1"/>
            <a:r>
              <a:rPr lang="en-US" sz="3200" dirty="0"/>
              <a:t>Adobe (Acrobat)</a:t>
            </a:r>
          </a:p>
          <a:p>
            <a:r>
              <a:rPr lang="en-US" sz="3200" dirty="0"/>
              <a:t>Software for tracking expenses</a:t>
            </a:r>
          </a:p>
          <a:p>
            <a:pPr lvl="1"/>
            <a:r>
              <a:rPr lang="en-US" sz="3200" dirty="0"/>
              <a:t>Excel</a:t>
            </a:r>
          </a:p>
          <a:p>
            <a:pPr lvl="1"/>
            <a:r>
              <a:rPr lang="en-US" sz="3200" dirty="0"/>
              <a:t>Quick Books</a:t>
            </a:r>
          </a:p>
          <a:p>
            <a:pPr lvl="1"/>
            <a:r>
              <a:rPr lang="en-US" sz="3200" dirty="0"/>
              <a:t>Microsoft Money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7B83E-D59C-EA03-2BA4-513D72465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8" y="2693234"/>
            <a:ext cx="3799642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3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Sage Newsletter</a:t>
            </a:r>
          </a:p>
          <a:p>
            <a:pPr lvl="1"/>
            <a:r>
              <a:rPr lang="en-US" dirty="0"/>
              <a:t>30 years of writing advice</a:t>
            </a:r>
          </a:p>
          <a:p>
            <a:r>
              <a:rPr lang="en-US" dirty="0"/>
              <a:t>Writer’s Digest </a:t>
            </a:r>
            <a:r>
              <a:rPr lang="en-US" sz="2400" dirty="0"/>
              <a:t>(</a:t>
            </a:r>
            <a:r>
              <a:rPr lang="en-US" sz="2400" dirty="0" err="1"/>
              <a:t>writersdigest.com</a:t>
            </a:r>
            <a:r>
              <a:rPr lang="en-US" sz="2400" dirty="0"/>
              <a:t>) </a:t>
            </a:r>
          </a:p>
          <a:p>
            <a:pPr lvl="1"/>
            <a:r>
              <a:rPr lang="en-US" dirty="0"/>
              <a:t>Paper magazine, on-line articles, daily emails</a:t>
            </a:r>
          </a:p>
          <a:p>
            <a:r>
              <a:rPr lang="en-US" dirty="0"/>
              <a:t>Build Book Buzz </a:t>
            </a:r>
            <a:r>
              <a:rPr lang="en-US" sz="2400" dirty="0"/>
              <a:t>(</a:t>
            </a:r>
            <a:r>
              <a:rPr lang="en-US" sz="2400" dirty="0" err="1"/>
              <a:t>buildbookbuzz.com</a:t>
            </a:r>
            <a:r>
              <a:rPr lang="en-US" sz="2400" dirty="0"/>
              <a:t>) </a:t>
            </a:r>
            <a:r>
              <a:rPr lang="en-US" dirty="0"/>
              <a:t>– Sandra Beckwith</a:t>
            </a:r>
          </a:p>
          <a:p>
            <a:pPr lvl="1"/>
            <a:r>
              <a:rPr lang="en-US" dirty="0"/>
              <a:t>Blogs &amp; newsletters about book marketing </a:t>
            </a:r>
          </a:p>
          <a:p>
            <a:r>
              <a:rPr lang="en-US" dirty="0" err="1"/>
              <a:t>BookBaby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blog.bookbaby.com</a:t>
            </a:r>
            <a:r>
              <a:rPr lang="en-US" sz="2400" dirty="0"/>
              <a:t>) </a:t>
            </a:r>
          </a:p>
          <a:p>
            <a:pPr lvl="1"/>
            <a:r>
              <a:rPr lang="en-US" dirty="0"/>
              <a:t>Blogs about all things publishing</a:t>
            </a:r>
          </a:p>
          <a:p>
            <a:r>
              <a:rPr lang="en-US" dirty="0"/>
              <a:t>The Writer’s Market Book (</a:t>
            </a:r>
            <a:r>
              <a:rPr lang="en-US" dirty="0" err="1"/>
              <a:t>ebook</a:t>
            </a:r>
            <a:r>
              <a:rPr lang="en-US" dirty="0"/>
              <a:t> or paper)</a:t>
            </a:r>
          </a:p>
          <a:p>
            <a:r>
              <a:rPr lang="en-US" dirty="0"/>
              <a:t>Author’s Publish (</a:t>
            </a:r>
            <a:r>
              <a:rPr lang="en-US" dirty="0" err="1"/>
              <a:t>authorspubish.com</a:t>
            </a:r>
            <a:r>
              <a:rPr lang="en-US" dirty="0"/>
              <a:t>)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Jane Friedman (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janefriedman.com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063E1-77C8-11DA-4F45-6E681DD29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7479" y="2555392"/>
            <a:ext cx="2751303" cy="2751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BB14F-AB97-7714-41BC-A193EBA1F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163" y="4055276"/>
            <a:ext cx="2502837" cy="25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3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Life-Long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840786"/>
          </a:xfrm>
        </p:spPr>
        <p:txBody>
          <a:bodyPr>
            <a:normAutofit/>
          </a:bodyPr>
          <a:lstStyle/>
          <a:p>
            <a:r>
              <a:rPr lang="en-US" dirty="0"/>
              <a:t>Practice and study your craft</a:t>
            </a:r>
          </a:p>
          <a:p>
            <a:r>
              <a:rPr lang="en-US" dirty="0"/>
              <a:t>Associate with other writers</a:t>
            </a:r>
          </a:p>
          <a:p>
            <a:r>
              <a:rPr lang="en-US" dirty="0"/>
              <a:t>Learn about the industry</a:t>
            </a:r>
          </a:p>
          <a:p>
            <a:r>
              <a:rPr lang="en-US" dirty="0"/>
              <a:t>Read stories/books by other authors in your genre</a:t>
            </a:r>
          </a:p>
          <a:p>
            <a:r>
              <a:rPr lang="en-US" dirty="0"/>
              <a:t>Read articles/essays by others</a:t>
            </a:r>
          </a:p>
          <a:p>
            <a:r>
              <a:rPr lang="en-US" dirty="0"/>
              <a:t>Read writer’s magazines and journals</a:t>
            </a:r>
          </a:p>
          <a:p>
            <a:r>
              <a:rPr lang="en-US" dirty="0"/>
              <a:t>Read books about writing</a:t>
            </a:r>
          </a:p>
          <a:p>
            <a:r>
              <a:rPr lang="en-US" dirty="0"/>
              <a:t>Attend conferences, classes, seminars, webinars</a:t>
            </a:r>
          </a:p>
          <a:p>
            <a:r>
              <a:rPr lang="en-US" dirty="0"/>
              <a:t>Check out writer’s groups on Facebook and social media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21641-261D-6488-FEB3-39CC092C3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026" y="955356"/>
            <a:ext cx="3297329" cy="32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9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874"/>
            <a:ext cx="10515600" cy="4679089"/>
          </a:xfrm>
        </p:spPr>
        <p:txBody>
          <a:bodyPr/>
          <a:lstStyle/>
          <a:p>
            <a:r>
              <a:rPr lang="en-US" dirty="0"/>
              <a:t>Plan early</a:t>
            </a:r>
          </a:p>
          <a:p>
            <a:r>
              <a:rPr lang="en-US" dirty="0"/>
              <a:t>Do your research</a:t>
            </a:r>
          </a:p>
          <a:p>
            <a:r>
              <a:rPr lang="en-US" dirty="0"/>
              <a:t>Talk with other authors</a:t>
            </a:r>
          </a:p>
          <a:p>
            <a:pPr lvl="1"/>
            <a:r>
              <a:rPr lang="en-US" dirty="0"/>
              <a:t>Ask them what works for them and WHY</a:t>
            </a:r>
          </a:p>
          <a:p>
            <a:pPr marL="4862513"/>
            <a:r>
              <a:rPr lang="en-US" dirty="0"/>
              <a:t>There is no right answer </a:t>
            </a:r>
          </a:p>
          <a:p>
            <a:pPr marL="5145088" lvl="1"/>
            <a:r>
              <a:rPr lang="en-US" dirty="0"/>
              <a:t>Different things work for each author</a:t>
            </a:r>
          </a:p>
          <a:p>
            <a:pPr marL="4862513"/>
            <a:r>
              <a:rPr lang="en-US" dirty="0"/>
              <a:t>Analyze your efforts </a:t>
            </a:r>
          </a:p>
          <a:p>
            <a:pPr marL="4862513"/>
            <a:r>
              <a:rPr lang="en-US" dirty="0"/>
              <a:t>Do more of what’s working for you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D06E0-4ADA-5230-928E-E381E374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5" y="3652951"/>
            <a:ext cx="4074885" cy="28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895D-2AA8-AF88-01D9-93F38936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What We’ll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BFE64-D47E-3784-B55A-039384E4C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490"/>
            <a:ext cx="10515599" cy="47320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734E1"/>
                </a:solidFill>
              </a:rPr>
              <a:t>What authors need to know</a:t>
            </a:r>
          </a:p>
          <a:p>
            <a:r>
              <a:rPr lang="en-US" dirty="0"/>
              <a:t>Publishing industry</a:t>
            </a:r>
          </a:p>
          <a:p>
            <a:pPr lvl="1"/>
            <a:r>
              <a:rPr lang="en-US" dirty="0"/>
              <a:t>Types of publishing &amp; considerations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Terminology</a:t>
            </a:r>
          </a:p>
          <a:p>
            <a:r>
              <a:rPr lang="en-US" dirty="0"/>
              <a:t>Your </a:t>
            </a:r>
            <a:r>
              <a:rPr lang="en-US" dirty="0">
                <a:solidFill>
                  <a:srgbClr val="FF0000"/>
                </a:solidFill>
              </a:rPr>
              <a:t>marketing</a:t>
            </a:r>
            <a:r>
              <a:rPr lang="en-US" dirty="0"/>
              <a:t> plan – from launch to finish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business side </a:t>
            </a:r>
            <a:r>
              <a:rPr lang="en-US" dirty="0"/>
              <a:t>of writing</a:t>
            </a:r>
          </a:p>
          <a:p>
            <a:pPr lvl="1"/>
            <a:r>
              <a:rPr lang="en-US" sz="2600" dirty="0"/>
              <a:t>Taxes, legal, publishing support, technical aspects</a:t>
            </a:r>
          </a:p>
          <a:p>
            <a:r>
              <a:rPr lang="en-US" sz="2800" dirty="0"/>
              <a:t>Life-long learning tips</a:t>
            </a:r>
          </a:p>
          <a:p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713C6-3F35-3537-CEE9-104F1A6CF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48914" y="3044995"/>
            <a:ext cx="3469665" cy="34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4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From the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53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		Writer</a:t>
            </a:r>
          </a:p>
          <a:p>
            <a:pPr marL="2233613" indent="0">
              <a:buNone/>
            </a:pPr>
            <a:r>
              <a:rPr lang="en-US" dirty="0"/>
              <a:t>Can be anyone who writes anything</a:t>
            </a:r>
          </a:p>
          <a:p>
            <a:pPr marL="0" indent="0">
              <a:buNone/>
            </a:pPr>
            <a:endParaRPr lang="en-US" sz="3600" dirty="0">
              <a:solidFill>
                <a:srgbClr val="0734E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Author</a:t>
            </a:r>
          </a:p>
          <a:p>
            <a:pPr marL="293688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en-US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distinguished and professional writer </a:t>
            </a:r>
          </a:p>
          <a:p>
            <a:pPr marL="293688" indent="0">
              <a:buNone/>
            </a:pPr>
            <a:r>
              <a:rPr lang="en-US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who has published and sold their work</a:t>
            </a:r>
          </a:p>
          <a:p>
            <a:pPr marL="293688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93688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What defines professional?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B49EB1-E893-A938-A064-DCB5F18D2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5"/>
          <a:stretch/>
        </p:blipFill>
        <p:spPr>
          <a:xfrm flipH="1">
            <a:off x="596153" y="815974"/>
            <a:ext cx="1462472" cy="1433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56943-4374-0B8C-6489-4415645E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914" y="2154222"/>
            <a:ext cx="3135086" cy="47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65C3-380A-F401-2777-D0C5C561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66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34E1"/>
                </a:solidFill>
              </a:rPr>
              <a:t>Before You Begin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4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734E1"/>
                </a:solidFill>
              </a:rPr>
              <a:t>Consider: WHY you want to write?</a:t>
            </a:r>
          </a:p>
          <a:p>
            <a:r>
              <a:rPr lang="en-US" dirty="0"/>
              <a:t>You enjoy writing</a:t>
            </a:r>
          </a:p>
          <a:p>
            <a:r>
              <a:rPr lang="en-US" dirty="0"/>
              <a:t>You have great stories/poetry/insights to share</a:t>
            </a:r>
          </a:p>
          <a:p>
            <a:r>
              <a:rPr lang="en-US" dirty="0"/>
              <a:t>Public Acclaim/Fame</a:t>
            </a:r>
          </a:p>
          <a:p>
            <a:r>
              <a:rPr lang="en-US" dirty="0"/>
              <a:t>You want to raise your credibility or expand your business</a:t>
            </a:r>
          </a:p>
          <a:p>
            <a:r>
              <a:rPr lang="en-US" dirty="0"/>
              <a:t>You want to make </a:t>
            </a:r>
            <a:r>
              <a:rPr lang="en-US" i="1" dirty="0"/>
              <a:t>some</a:t>
            </a:r>
            <a:r>
              <a:rPr lang="en-US" dirty="0"/>
              <a:t> money doing it</a:t>
            </a:r>
          </a:p>
          <a:p>
            <a:r>
              <a:rPr lang="en-US" dirty="0"/>
              <a:t>You just always wanted to do it!</a:t>
            </a:r>
          </a:p>
          <a:p>
            <a:pPr marL="0" indent="0">
              <a:buNone/>
            </a:pPr>
            <a:endParaRPr lang="en-US" dirty="0">
              <a:solidFill>
                <a:srgbClr val="0734E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C6AD4-98B9-1AC8-5E41-4F311568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92" y="4081304"/>
            <a:ext cx="2574788" cy="25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2940-C8BC-9539-7107-AF7DF612E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90" y="348676"/>
            <a:ext cx="10515600" cy="5917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734E1"/>
                </a:solidFill>
              </a:rPr>
              <a:t>What Types/Styles of Writing are You Drawn to?</a:t>
            </a:r>
          </a:p>
          <a:p>
            <a:pPr marL="0" indent="0">
              <a:buNone/>
            </a:pPr>
            <a:endParaRPr lang="en-US" sz="1100" dirty="0">
              <a:solidFill>
                <a:srgbClr val="0734E1"/>
              </a:solidFill>
            </a:endParaRPr>
          </a:p>
          <a:p>
            <a:r>
              <a:rPr lang="en-US" dirty="0"/>
              <a:t>Essays, Articles</a:t>
            </a:r>
          </a:p>
          <a:p>
            <a:pPr lvl="1"/>
            <a:r>
              <a:rPr lang="en-US" dirty="0"/>
              <a:t>Technical writing, freelance, ghost writing, magazines, </a:t>
            </a:r>
          </a:p>
          <a:p>
            <a:r>
              <a:rPr lang="en-US" dirty="0"/>
              <a:t>Short Stories</a:t>
            </a:r>
          </a:p>
          <a:p>
            <a:r>
              <a:rPr lang="en-US" dirty="0"/>
              <a:t>Poetry</a:t>
            </a:r>
          </a:p>
          <a:p>
            <a:pPr lvl="1"/>
            <a:r>
              <a:rPr lang="en-US" dirty="0"/>
              <a:t>Genre: e.g. </a:t>
            </a:r>
            <a:r>
              <a:rPr lang="en-US" dirty="0">
                <a:effectLst/>
                <a:latin typeface="Calibri" panose="020F0502020204030204" pitchFamily="34" charset="0"/>
              </a:rPr>
              <a:t>Haiku, Free Verse, Sonnets </a:t>
            </a:r>
            <a:endParaRPr lang="en-US" dirty="0"/>
          </a:p>
          <a:p>
            <a:r>
              <a:rPr lang="en-US" dirty="0"/>
              <a:t>Playwriting/TV &amp; Movie scripts</a:t>
            </a:r>
          </a:p>
          <a:p>
            <a:r>
              <a:rPr lang="en-US" dirty="0"/>
              <a:t>Books</a:t>
            </a:r>
          </a:p>
          <a:p>
            <a:pPr lvl="1"/>
            <a:r>
              <a:rPr lang="en-US" dirty="0"/>
              <a:t>Fiction (including genre)</a:t>
            </a:r>
          </a:p>
          <a:p>
            <a:pPr lvl="1"/>
            <a:r>
              <a:rPr lang="en-US" dirty="0"/>
              <a:t>Non-fiction, creative non-fiction, memoir, inspirational</a:t>
            </a:r>
          </a:p>
          <a:p>
            <a:pPr lvl="1"/>
            <a:r>
              <a:rPr lang="en-US" dirty="0"/>
              <a:t>Children, young adult</a:t>
            </a:r>
            <a:endParaRPr lang="en-US" dirty="0">
              <a:solidFill>
                <a:srgbClr val="0734E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A6A96-C535-228E-F0F6-C85C05B7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414" y="2066449"/>
            <a:ext cx="3625818" cy="4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5C1C85-641F-39B1-9864-5C739974D558}"/>
              </a:ext>
            </a:extLst>
          </p:cNvPr>
          <p:cNvSpPr txBox="1"/>
          <p:nvPr/>
        </p:nvSpPr>
        <p:spPr>
          <a:xfrm>
            <a:off x="2021541" y="331094"/>
            <a:ext cx="8148918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kern="100" dirty="0">
                <a:solidFill>
                  <a:srgbClr val="0A3AE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Essays, Articles, Short Stories, Poetry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51A1C-65F8-0C2C-3363-4B697B458F3C}"/>
              </a:ext>
            </a:extLst>
          </p:cNvPr>
          <p:cNvSpPr txBox="1"/>
          <p:nvPr/>
        </p:nvSpPr>
        <p:spPr>
          <a:xfrm>
            <a:off x="874237" y="1192306"/>
            <a:ext cx="104435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be marketed to magazines and newsletters, or you can combine many into books.  </a:t>
            </a:r>
          </a:p>
          <a:p>
            <a:endParaRPr lang="en-US" sz="2000" dirty="0"/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The average short story should run anywhere from 5,000 to 10,000 words, but they can be anything above 1,000 words.</a:t>
            </a:r>
          </a:p>
          <a:p>
            <a:endParaRPr lang="en-US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Flash fiction is a short story that is 500 words or less.</a:t>
            </a:r>
          </a:p>
          <a:p>
            <a:endParaRPr lang="en-US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Poetry varies according to form.  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            Haiku is 9 words total.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            Some narrative poems are as long as short books. </a:t>
            </a:r>
          </a:p>
          <a:p>
            <a:endParaRPr lang="en-US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Magazine Articles – Normally about 1,000 words.  Feature pieces can be 3,000 o 5,000.  Frequently accompanied by photographs/artwork which may be provided by the author or the magazine.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5187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2964</Words>
  <Application>Microsoft Office PowerPoint</Application>
  <PresentationFormat>Widescreen</PresentationFormat>
  <Paragraphs>413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Bookman Old Style</vt:lpstr>
      <vt:lpstr>Calibri</vt:lpstr>
      <vt:lpstr>Calibri Light</vt:lpstr>
      <vt:lpstr>Helvetica</vt:lpstr>
      <vt:lpstr>Muli</vt:lpstr>
      <vt:lpstr>Noto Sans</vt:lpstr>
      <vt:lpstr>Times New Roman</vt:lpstr>
      <vt:lpstr>Office Theme</vt:lpstr>
      <vt:lpstr>From Writer to Author</vt:lpstr>
      <vt:lpstr>PowerPoint Presentation</vt:lpstr>
      <vt:lpstr>PowerPoint Presentation</vt:lpstr>
      <vt:lpstr>What We’ll Cover</vt:lpstr>
      <vt:lpstr>What We’ll Cover</vt:lpstr>
      <vt:lpstr>From the Dictionary</vt:lpstr>
      <vt:lpstr>Before You Begin Writing</vt:lpstr>
      <vt:lpstr>PowerPoint Presentation</vt:lpstr>
      <vt:lpstr>PowerPoint Presentation</vt:lpstr>
      <vt:lpstr>Classifications of Books  </vt:lpstr>
      <vt:lpstr>Recommended length of books by Genre</vt:lpstr>
      <vt:lpstr>Type of “Books” on the Market</vt:lpstr>
      <vt:lpstr>PowerPoint Presentation</vt:lpstr>
      <vt:lpstr>PowerPoint Presentation</vt:lpstr>
      <vt:lpstr>Before You Begin Writing a Book</vt:lpstr>
      <vt:lpstr>I can do this all by myself!</vt:lpstr>
      <vt:lpstr>Before You Begin Writing a Book</vt:lpstr>
      <vt:lpstr>Sources of Feedback</vt:lpstr>
      <vt:lpstr>PowerPoint Presentation</vt:lpstr>
      <vt:lpstr>What does PUBLISHER really mean?</vt:lpstr>
      <vt:lpstr>Traditional Publishing</vt:lpstr>
      <vt:lpstr>Hybrid Publishers</vt:lpstr>
      <vt:lpstr>PowerPoint Presentation</vt:lpstr>
      <vt:lpstr>Self Publishing or “Indie” Publishing</vt:lpstr>
      <vt:lpstr>PowerPoint Presentation</vt:lpstr>
      <vt:lpstr>Self-Publish Options   Print, eBook, Both</vt:lpstr>
      <vt:lpstr>How do you find your genre(s) ?</vt:lpstr>
      <vt:lpstr>USE your  K. S. A.’s!</vt:lpstr>
      <vt:lpstr>Who would want to read your book?            (and don’t say “everyone”)  </vt:lpstr>
      <vt:lpstr>Finding YOUR Target Audience?</vt:lpstr>
      <vt:lpstr>Your Audience Means Everything</vt:lpstr>
      <vt:lpstr>Your Audience is Your Target Market</vt:lpstr>
      <vt:lpstr>Identifying Your Audience</vt:lpstr>
      <vt:lpstr>PowerPoint Presentation</vt:lpstr>
      <vt:lpstr>When Do We Get to the Marketing Part?</vt:lpstr>
      <vt:lpstr>How Will You Reach Your Target Market?</vt:lpstr>
      <vt:lpstr>Developing Your Platform</vt:lpstr>
      <vt:lpstr>PowerPoint Presentation</vt:lpstr>
      <vt:lpstr>Prepublication </vt:lpstr>
      <vt:lpstr>Ongoing Marketing</vt:lpstr>
      <vt:lpstr>Launch Plan</vt:lpstr>
      <vt:lpstr>Oh, those pesty Business Details</vt:lpstr>
      <vt:lpstr>Oh, those pesty Technical Details</vt:lpstr>
      <vt:lpstr>Resources</vt:lpstr>
      <vt:lpstr>Life-Long Learning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Writer to Author</dc:title>
  <dc:creator>Microsoft Office User</dc:creator>
  <cp:lastModifiedBy>Rose Kern</cp:lastModifiedBy>
  <cp:revision>45</cp:revision>
  <cp:lastPrinted>2022-10-18T22:03:09Z</cp:lastPrinted>
  <dcterms:created xsi:type="dcterms:W3CDTF">2022-08-30T17:19:32Z</dcterms:created>
  <dcterms:modified xsi:type="dcterms:W3CDTF">2023-12-19T17:56:38Z</dcterms:modified>
</cp:coreProperties>
</file>